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601200" cy="12801600" type="A3"/>
  <p:notesSz cx="6889750" cy="1002188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80" y="-67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51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60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88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18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9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14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4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54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96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06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48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F2BF-59F2-4F3A-9A90-6F3600E94EC5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95C19-E5FD-4025-AE2B-E4E7B6563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29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roup 1049">
            <a:extLst>
              <a:ext uri="{FF2B5EF4-FFF2-40B4-BE49-F238E27FC236}">
                <a16:creationId xmlns:a16="http://schemas.microsoft.com/office/drawing/2014/main" id="{93829122-D001-765E-B252-57A8BABDAAEB}"/>
              </a:ext>
            </a:extLst>
          </p:cNvPr>
          <p:cNvGrpSpPr/>
          <p:nvPr/>
        </p:nvGrpSpPr>
        <p:grpSpPr>
          <a:xfrm>
            <a:off x="2262062" y="1098583"/>
            <a:ext cx="758628" cy="1308234"/>
            <a:chOff x="2262062" y="1098583"/>
            <a:chExt cx="758628" cy="1308234"/>
          </a:xfrm>
        </p:grpSpPr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9AF92542-F97F-24AC-AB1C-517FBDEC3118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003475" y="1389601"/>
              <a:ext cx="1308234" cy="726197"/>
            </a:xfrm>
            <a:prstGeom prst="bentConnector3">
              <a:avLst>
                <a:gd name="adj1" fmla="val 99312"/>
              </a:avLst>
            </a:prstGeom>
            <a:ln w="762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Straight Connector 1040">
              <a:extLst>
                <a:ext uri="{FF2B5EF4-FFF2-40B4-BE49-F238E27FC236}">
                  <a16:creationId xmlns:a16="http://schemas.microsoft.com/office/drawing/2014/main" id="{6592DF59-555A-A0D1-EA4F-60CD11DDD438}"/>
                </a:ext>
              </a:extLst>
            </p:cNvPr>
            <p:cNvCxnSpPr>
              <a:cxnSpLocks/>
            </p:cNvCxnSpPr>
            <p:nvPr/>
          </p:nvCxnSpPr>
          <p:spPr>
            <a:xfrm>
              <a:off x="2262062" y="2383685"/>
              <a:ext cx="432000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Down Arrow 29">
            <a:extLst>
              <a:ext uri="{FF2B5EF4-FFF2-40B4-BE49-F238E27FC236}">
                <a16:creationId xmlns:a16="http://schemas.microsoft.com/office/drawing/2014/main" id="{875B9D9C-DD1B-8E51-537B-D28E2FF35692}"/>
              </a:ext>
            </a:extLst>
          </p:cNvPr>
          <p:cNvSpPr/>
          <p:nvPr/>
        </p:nvSpPr>
        <p:spPr>
          <a:xfrm rot="16200000">
            <a:off x="4601302" y="869088"/>
            <a:ext cx="363600" cy="45898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Down Arrow 62">
            <a:extLst>
              <a:ext uri="{FF2B5EF4-FFF2-40B4-BE49-F238E27FC236}">
                <a16:creationId xmlns:a16="http://schemas.microsoft.com/office/drawing/2014/main" id="{1CE82F6F-C138-F90F-6919-AE6AD7A922EB}"/>
              </a:ext>
            </a:extLst>
          </p:cNvPr>
          <p:cNvSpPr/>
          <p:nvPr/>
        </p:nvSpPr>
        <p:spPr>
          <a:xfrm>
            <a:off x="7746251" y="9830606"/>
            <a:ext cx="364310" cy="43932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C49CE90-33CE-9986-7F33-F5E8C1F3FFAE}"/>
              </a:ext>
            </a:extLst>
          </p:cNvPr>
          <p:cNvCxnSpPr>
            <a:cxnSpLocks/>
          </p:cNvCxnSpPr>
          <p:nvPr/>
        </p:nvCxnSpPr>
        <p:spPr>
          <a:xfrm>
            <a:off x="37663" y="8417024"/>
            <a:ext cx="9601200" cy="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08810801-BAE8-A798-600E-C756F53D2133}"/>
              </a:ext>
            </a:extLst>
          </p:cNvPr>
          <p:cNvSpPr/>
          <p:nvPr/>
        </p:nvSpPr>
        <p:spPr>
          <a:xfrm>
            <a:off x="270207" y="8616353"/>
            <a:ext cx="3305838" cy="3329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  <a:prstDash val="sysDot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3597996" y="1421118"/>
            <a:ext cx="363600" cy="522059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own Arrow 46">
            <a:extLst>
              <a:ext uri="{FF2B5EF4-FFF2-40B4-BE49-F238E27FC236}">
                <a16:creationId xmlns:a16="http://schemas.microsoft.com/office/drawing/2014/main" id="{0B395706-039F-BABE-2D61-E1B7F42EA025}"/>
              </a:ext>
            </a:extLst>
          </p:cNvPr>
          <p:cNvSpPr/>
          <p:nvPr/>
        </p:nvSpPr>
        <p:spPr>
          <a:xfrm rot="10800000">
            <a:off x="5495955" y="4970203"/>
            <a:ext cx="363600" cy="1468800"/>
          </a:xfrm>
          <a:prstGeom prst="downArrow">
            <a:avLst>
              <a:gd name="adj1" fmla="val 4726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own Arrow 46">
            <a:extLst>
              <a:ext uri="{FF2B5EF4-FFF2-40B4-BE49-F238E27FC236}">
                <a16:creationId xmlns:a16="http://schemas.microsoft.com/office/drawing/2014/main" id="{6814F5E5-1851-2650-B020-6B0EE7DA35D2}"/>
              </a:ext>
            </a:extLst>
          </p:cNvPr>
          <p:cNvSpPr/>
          <p:nvPr/>
        </p:nvSpPr>
        <p:spPr>
          <a:xfrm>
            <a:off x="7420471" y="4957826"/>
            <a:ext cx="363600" cy="630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Down Arrow 39">
            <a:extLst>
              <a:ext uri="{FF2B5EF4-FFF2-40B4-BE49-F238E27FC236}">
                <a16:creationId xmlns:a16="http://schemas.microsoft.com/office/drawing/2014/main" id="{412982C7-405D-D4FA-FD2B-0A7002C70373}"/>
              </a:ext>
            </a:extLst>
          </p:cNvPr>
          <p:cNvSpPr/>
          <p:nvPr/>
        </p:nvSpPr>
        <p:spPr>
          <a:xfrm rot="10800000">
            <a:off x="7746251" y="3755875"/>
            <a:ext cx="363600" cy="69572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48">
            <a:extLst>
              <a:ext uri="{FF2B5EF4-FFF2-40B4-BE49-F238E27FC236}">
                <a16:creationId xmlns:a16="http://schemas.microsoft.com/office/drawing/2014/main" id="{A1187985-65BF-88A2-A3F9-9B3C3B4EFB2B}"/>
              </a:ext>
            </a:extLst>
          </p:cNvPr>
          <p:cNvSpPr/>
          <p:nvPr/>
        </p:nvSpPr>
        <p:spPr>
          <a:xfrm>
            <a:off x="5090766" y="7232650"/>
            <a:ext cx="363600" cy="177300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wn Arrow 39">
            <a:extLst>
              <a:ext uri="{FF2B5EF4-FFF2-40B4-BE49-F238E27FC236}">
                <a16:creationId xmlns:a16="http://schemas.microsoft.com/office/drawing/2014/main" id="{134E7530-1414-162E-48FB-554EFF304814}"/>
              </a:ext>
            </a:extLst>
          </p:cNvPr>
          <p:cNvSpPr/>
          <p:nvPr/>
        </p:nvSpPr>
        <p:spPr>
          <a:xfrm rot="16200000">
            <a:off x="6991705" y="3172271"/>
            <a:ext cx="343732" cy="5760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690022" y="152220"/>
            <a:ext cx="4221156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Peninsula Single Point of Access</a:t>
            </a:r>
          </a:p>
        </p:txBody>
      </p:sp>
      <p:sp>
        <p:nvSpPr>
          <p:cNvPr id="17" name="Oval 16"/>
          <p:cNvSpPr/>
          <p:nvPr/>
        </p:nvSpPr>
        <p:spPr>
          <a:xfrm>
            <a:off x="1523573" y="1422060"/>
            <a:ext cx="1440160" cy="54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Incomplete Referral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680709" y="3313511"/>
            <a:ext cx="4273200" cy="54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AP/ESP/ACP Clinical Triage / Review/ Imaging / Advice &amp; Guidance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485340" y="1207716"/>
            <a:ext cx="1724400" cy="2527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Red Flag</a:t>
            </a:r>
          </a:p>
          <a:p>
            <a:pPr algn="ctr"/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</a:p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Urgent / Emergency Pathways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291983" y="10328599"/>
            <a:ext cx="1325558" cy="73566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Clinic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4893679" y="2824383"/>
            <a:ext cx="363600" cy="468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Down Arrow 33"/>
          <p:cNvSpPr/>
          <p:nvPr/>
        </p:nvSpPr>
        <p:spPr>
          <a:xfrm>
            <a:off x="1590257" y="4976101"/>
            <a:ext cx="364309" cy="146747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Down Arrow 46"/>
          <p:cNvSpPr/>
          <p:nvPr/>
        </p:nvSpPr>
        <p:spPr>
          <a:xfrm>
            <a:off x="5090766" y="4974773"/>
            <a:ext cx="363600" cy="14688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ounded Rectangle 52"/>
          <p:cNvSpPr/>
          <p:nvPr/>
        </p:nvSpPr>
        <p:spPr>
          <a:xfrm>
            <a:off x="5291899" y="10410634"/>
            <a:ext cx="1469344" cy="1224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to another specialist / MDT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022421" y="10410788"/>
            <a:ext cx="1469344" cy="1225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 Physiotherapy, Hip , Knee Shoulders, Pain management, CFT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193734" y="11549372"/>
            <a:ext cx="1469344" cy="7920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IP/Day case waiting list 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657160" y="10395178"/>
            <a:ext cx="1469344" cy="1224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diagnostics if required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52166" y="10418360"/>
            <a:ext cx="1469344" cy="1224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PIFU, Discharge Self- Management, GP</a:t>
            </a:r>
          </a:p>
        </p:txBody>
      </p:sp>
      <p:sp>
        <p:nvSpPr>
          <p:cNvPr id="3" name="Rounded Rectangle 23">
            <a:extLst>
              <a:ext uri="{FF2B5EF4-FFF2-40B4-BE49-F238E27FC236}">
                <a16:creationId xmlns:a16="http://schemas.microsoft.com/office/drawing/2014/main" id="{4A9493BD-3075-0F11-B87D-E18B5478545F}"/>
              </a:ext>
            </a:extLst>
          </p:cNvPr>
          <p:cNvSpPr/>
          <p:nvPr/>
        </p:nvSpPr>
        <p:spPr>
          <a:xfrm>
            <a:off x="2798409" y="6467756"/>
            <a:ext cx="3260929" cy="756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MDT – Virtual triage review</a:t>
            </a:r>
          </a:p>
        </p:txBody>
      </p:sp>
      <p:sp>
        <p:nvSpPr>
          <p:cNvPr id="2" name="Rounded Rectangle 17">
            <a:extLst>
              <a:ext uri="{FF2B5EF4-FFF2-40B4-BE49-F238E27FC236}">
                <a16:creationId xmlns:a16="http://schemas.microsoft.com/office/drawing/2014/main" id="{516A5AC3-0A28-A9DB-A5E1-2B6ED4BE3F9E}"/>
              </a:ext>
            </a:extLst>
          </p:cNvPr>
          <p:cNvSpPr/>
          <p:nvPr/>
        </p:nvSpPr>
        <p:spPr>
          <a:xfrm>
            <a:off x="1469902" y="4417826"/>
            <a:ext cx="6661396" cy="54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interface service – triage and treat</a:t>
            </a:r>
          </a:p>
        </p:txBody>
      </p:sp>
      <p:sp>
        <p:nvSpPr>
          <p:cNvPr id="8" name="Down Arrow 30">
            <a:extLst>
              <a:ext uri="{FF2B5EF4-FFF2-40B4-BE49-F238E27FC236}">
                <a16:creationId xmlns:a16="http://schemas.microsoft.com/office/drawing/2014/main" id="{91D423D7-7E96-D56A-A4EA-02F2B8F0D268}"/>
              </a:ext>
            </a:extLst>
          </p:cNvPr>
          <p:cNvSpPr/>
          <p:nvPr/>
        </p:nvSpPr>
        <p:spPr>
          <a:xfrm>
            <a:off x="4635509" y="3874639"/>
            <a:ext cx="363600" cy="522059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33">
            <a:extLst>
              <a:ext uri="{FF2B5EF4-FFF2-40B4-BE49-F238E27FC236}">
                <a16:creationId xmlns:a16="http://schemas.microsoft.com/office/drawing/2014/main" id="{32FC7C99-3D59-F303-C4EC-B557BB1A9E57}"/>
              </a:ext>
            </a:extLst>
          </p:cNvPr>
          <p:cNvSpPr/>
          <p:nvPr/>
        </p:nvSpPr>
        <p:spPr>
          <a:xfrm rot="10800000">
            <a:off x="1986119" y="4983905"/>
            <a:ext cx="363600" cy="14688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Down Arrow 59"/>
          <p:cNvSpPr/>
          <p:nvPr/>
        </p:nvSpPr>
        <p:spPr>
          <a:xfrm>
            <a:off x="4231966" y="9689715"/>
            <a:ext cx="364310" cy="628763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Down Arrow 60"/>
          <p:cNvSpPr/>
          <p:nvPr/>
        </p:nvSpPr>
        <p:spPr>
          <a:xfrm>
            <a:off x="5877183" y="9689715"/>
            <a:ext cx="364310" cy="628763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Down Arrow 62"/>
          <p:cNvSpPr/>
          <p:nvPr/>
        </p:nvSpPr>
        <p:spPr>
          <a:xfrm rot="16200000">
            <a:off x="6812870" y="9070825"/>
            <a:ext cx="364310" cy="628763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22">
            <a:extLst>
              <a:ext uri="{FF2B5EF4-FFF2-40B4-BE49-F238E27FC236}">
                <a16:creationId xmlns:a16="http://schemas.microsoft.com/office/drawing/2014/main" id="{97BE958E-0835-56B5-E5AC-82177CFE9256}"/>
              </a:ext>
            </a:extLst>
          </p:cNvPr>
          <p:cNvSpPr/>
          <p:nvPr/>
        </p:nvSpPr>
        <p:spPr>
          <a:xfrm>
            <a:off x="7390522" y="9010442"/>
            <a:ext cx="1080000" cy="858156"/>
          </a:xfrm>
          <a:prstGeom prst="roundRect">
            <a:avLst/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DRSS Provider Choice</a:t>
            </a:r>
          </a:p>
        </p:txBody>
      </p:sp>
      <p:sp>
        <p:nvSpPr>
          <p:cNvPr id="22" name="Rounded Rectangle 52">
            <a:extLst>
              <a:ext uri="{FF2B5EF4-FFF2-40B4-BE49-F238E27FC236}">
                <a16:creationId xmlns:a16="http://schemas.microsoft.com/office/drawing/2014/main" id="{6E2CCE65-D99D-30D8-7911-6A1285B845C5}"/>
              </a:ext>
            </a:extLst>
          </p:cNvPr>
          <p:cNvSpPr/>
          <p:nvPr/>
        </p:nvSpPr>
        <p:spPr>
          <a:xfrm>
            <a:off x="6737603" y="5647181"/>
            <a:ext cx="1724676" cy="25261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Referral to GP or another specialist / MDT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Clinic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Rheumatology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Neurology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Orthopaedics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Functional Therapy</a:t>
            </a:r>
          </a:p>
        </p:txBody>
      </p:sp>
      <p:sp>
        <p:nvSpPr>
          <p:cNvPr id="35" name="Down Arrow 62">
            <a:extLst>
              <a:ext uri="{FF2B5EF4-FFF2-40B4-BE49-F238E27FC236}">
                <a16:creationId xmlns:a16="http://schemas.microsoft.com/office/drawing/2014/main" id="{934E988F-A7E3-FA14-B99F-EEE664250B28}"/>
              </a:ext>
            </a:extLst>
          </p:cNvPr>
          <p:cNvSpPr/>
          <p:nvPr/>
        </p:nvSpPr>
        <p:spPr>
          <a:xfrm>
            <a:off x="7772607" y="11067504"/>
            <a:ext cx="364310" cy="43932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59">
            <a:extLst>
              <a:ext uri="{FF2B5EF4-FFF2-40B4-BE49-F238E27FC236}">
                <a16:creationId xmlns:a16="http://schemas.microsoft.com/office/drawing/2014/main" id="{33BBF0B6-B2FD-BAF7-EB50-09F07CC55A0E}"/>
              </a:ext>
            </a:extLst>
          </p:cNvPr>
          <p:cNvSpPr/>
          <p:nvPr/>
        </p:nvSpPr>
        <p:spPr>
          <a:xfrm>
            <a:off x="2519174" y="9689715"/>
            <a:ext cx="364310" cy="628763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Down Arrow 59">
            <a:extLst>
              <a:ext uri="{FF2B5EF4-FFF2-40B4-BE49-F238E27FC236}">
                <a16:creationId xmlns:a16="http://schemas.microsoft.com/office/drawing/2014/main" id="{C506BA2A-14F7-E507-D983-DE26C15A8983}"/>
              </a:ext>
            </a:extLst>
          </p:cNvPr>
          <p:cNvSpPr/>
          <p:nvPr/>
        </p:nvSpPr>
        <p:spPr>
          <a:xfrm>
            <a:off x="977343" y="9689715"/>
            <a:ext cx="364310" cy="628763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48">
            <a:extLst>
              <a:ext uri="{FF2B5EF4-FFF2-40B4-BE49-F238E27FC236}">
                <a16:creationId xmlns:a16="http://schemas.microsoft.com/office/drawing/2014/main" id="{DF5949CE-4628-2025-8000-C4A72972B905}"/>
              </a:ext>
            </a:extLst>
          </p:cNvPr>
          <p:cNvSpPr/>
          <p:nvPr/>
        </p:nvSpPr>
        <p:spPr>
          <a:xfrm>
            <a:off x="1566475" y="7226549"/>
            <a:ext cx="363600" cy="177300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96D7BE2-E072-365D-4BD0-58C8894DEC63}"/>
              </a:ext>
            </a:extLst>
          </p:cNvPr>
          <p:cNvSpPr txBox="1"/>
          <p:nvPr/>
        </p:nvSpPr>
        <p:spPr>
          <a:xfrm>
            <a:off x="3864600" y="7667097"/>
            <a:ext cx="187200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Primary Care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67AAB6-6E18-BF51-2AB1-2662226EC652}"/>
              </a:ext>
            </a:extLst>
          </p:cNvPr>
          <p:cNvSpPr txBox="1"/>
          <p:nvPr/>
        </p:nvSpPr>
        <p:spPr>
          <a:xfrm>
            <a:off x="3864600" y="12095658"/>
            <a:ext cx="187200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Secondary Care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DC4233FF-7A42-E0C2-D1D8-5AB82AA28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349719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>
            <a:extLst>
              <a:ext uri="{FF2B5EF4-FFF2-40B4-BE49-F238E27FC236}">
                <a16:creationId xmlns:a16="http://schemas.microsoft.com/office/drawing/2014/main" id="{060EA3ED-3E2C-3AB9-2AC0-AB0C7214A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169" y="0"/>
            <a:ext cx="2562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rrow: Bent-Up 38">
            <a:extLst>
              <a:ext uri="{FF2B5EF4-FFF2-40B4-BE49-F238E27FC236}">
                <a16:creationId xmlns:a16="http://schemas.microsoft.com/office/drawing/2014/main" id="{5698F2A5-DA73-33A9-B776-9423A37886D5}"/>
              </a:ext>
            </a:extLst>
          </p:cNvPr>
          <p:cNvSpPr/>
          <p:nvPr/>
        </p:nvSpPr>
        <p:spPr>
          <a:xfrm rot="5400000">
            <a:off x="5381822" y="-256330"/>
            <a:ext cx="648000" cy="3491498"/>
          </a:xfrm>
          <a:prstGeom prst="bentUpArrow">
            <a:avLst>
              <a:gd name="adj1" fmla="val 25000"/>
              <a:gd name="adj2" fmla="val 27071"/>
              <a:gd name="adj3" fmla="val 25000"/>
            </a:avLst>
          </a:prstGeom>
          <a:solidFill>
            <a:srgbClr val="FF0000"/>
          </a:solidFill>
          <a:ln w="19050">
            <a:solidFill>
              <a:schemeClr val="tx1"/>
            </a:solidFill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>
            <a:off x="5721900" y="1452653"/>
            <a:ext cx="363600" cy="48763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884331" y="6461627"/>
            <a:ext cx="1776160" cy="756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MSK Physiotherapy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480120" y="9115207"/>
            <a:ext cx="6192689" cy="54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36" name="Down Arrow 30">
            <a:extLst>
              <a:ext uri="{FF2B5EF4-FFF2-40B4-BE49-F238E27FC236}">
                <a16:creationId xmlns:a16="http://schemas.microsoft.com/office/drawing/2014/main" id="{8CC90977-EFA4-F31D-D8D6-928EBB0FB1BD}"/>
              </a:ext>
            </a:extLst>
          </p:cNvPr>
          <p:cNvSpPr/>
          <p:nvPr/>
        </p:nvSpPr>
        <p:spPr>
          <a:xfrm rot="10800000">
            <a:off x="4424960" y="2833415"/>
            <a:ext cx="363600" cy="468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Bent-Up 37">
            <a:extLst>
              <a:ext uri="{FF2B5EF4-FFF2-40B4-BE49-F238E27FC236}">
                <a16:creationId xmlns:a16="http://schemas.microsoft.com/office/drawing/2014/main" id="{CEEF09FC-0796-24DC-903C-D68CE21A0176}"/>
              </a:ext>
            </a:extLst>
          </p:cNvPr>
          <p:cNvSpPr/>
          <p:nvPr/>
        </p:nvSpPr>
        <p:spPr>
          <a:xfrm rot="5400000">
            <a:off x="6292930" y="960702"/>
            <a:ext cx="648000" cy="1036201"/>
          </a:xfrm>
          <a:prstGeom prst="bentUpArrow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xagon 4"/>
          <p:cNvSpPr/>
          <p:nvPr/>
        </p:nvSpPr>
        <p:spPr>
          <a:xfrm>
            <a:off x="3020690" y="743890"/>
            <a:ext cx="1584176" cy="726019"/>
          </a:xfrm>
          <a:prstGeom prst="hexagon">
            <a:avLst/>
          </a:prstGeom>
          <a:solidFill>
            <a:schemeClr val="accent6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Practice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52E4DE7B-03FB-AAEF-D702-8C2A48C51FB7}"/>
              </a:ext>
            </a:extLst>
          </p:cNvPr>
          <p:cNvSpPr/>
          <p:nvPr/>
        </p:nvSpPr>
        <p:spPr>
          <a:xfrm>
            <a:off x="5050843" y="738008"/>
            <a:ext cx="1664264" cy="725801"/>
          </a:xfrm>
          <a:prstGeom prst="hexagon">
            <a:avLst/>
          </a:prstGeom>
          <a:solidFill>
            <a:schemeClr val="accent6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MSK </a:t>
            </a:r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Physiotherapy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02409" y="1977710"/>
            <a:ext cx="4271709" cy="828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Point of Access (SPOA)</a:t>
            </a:r>
          </a:p>
          <a:p>
            <a:pPr algn="ctr"/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DRSS/Administrative Triage</a:t>
            </a:r>
          </a:p>
        </p:txBody>
      </p:sp>
    </p:spTree>
    <p:extLst>
      <p:ext uri="{BB962C8B-B14F-4D97-AF65-F5344CB8AC3E}">
        <p14:creationId xmlns:p14="http://schemas.microsoft.com/office/powerpoint/2010/main" val="153345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121</Words>
  <Application>Microsoft Office PowerPoint</Application>
  <PresentationFormat>A3 Paper (297x420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Goodwin, Gerry</dc:creator>
  <cp:lastModifiedBy>JACK, Alex (UNIVERSITY HOSPITALS PLYMOUTH NHS TRUST)</cp:lastModifiedBy>
  <cp:revision>67</cp:revision>
  <cp:lastPrinted>2024-12-24T11:15:12Z</cp:lastPrinted>
  <dcterms:created xsi:type="dcterms:W3CDTF">2016-05-31T06:47:00Z</dcterms:created>
  <dcterms:modified xsi:type="dcterms:W3CDTF">2025-01-02T09:12:00Z</dcterms:modified>
</cp:coreProperties>
</file>