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2" r:id="rId2"/>
    <p:sldId id="2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a Little" initials="JL" lastIdx="1" clrIdx="0">
    <p:extLst>
      <p:ext uri="{19B8F6BF-5375-455C-9EA6-DF929625EA0E}">
        <p15:presenceInfo xmlns:p15="http://schemas.microsoft.com/office/powerpoint/2012/main" userId="S::LittleJ@newdccg.nhs.uk::e9935eca-6b17-4c43-b3af-9cc8e51671f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0633-64D5-4D3F-8365-CD1C3F2184AB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8F760-F836-492B-B498-0BFDB6F6EE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526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61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2051" name="Picture 3" descr="C:\Data\Editor\Pictures\NEW Devon CCG\General\Graphic Design\logos\NHS Devon CCG\NHS Devon CCG logo - 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3" y="452776"/>
            <a:ext cx="2515449" cy="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292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40704" y="-219405"/>
            <a:ext cx="12673408" cy="720080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1424" y="3886200"/>
            <a:ext cx="94517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Picture 2" descr="C:\Data\Editor\Pictures\NEW Devon CCG\General\Graphic Design\logos\NHS Devon CCG\NHS Devon CCG logo - 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1" y="452776"/>
            <a:ext cx="2515451" cy="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Data\Editor\Pictures\NEW Devon CCG\General\Graphic Design\logos\NHS Devon CCG\Branding\NHS Devon CCG branding - PowerPoint WHITE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857901"/>
            <a:ext cx="6096000" cy="10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52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133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044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12777"/>
            <a:ext cx="5384800" cy="4713388"/>
          </a:xfrm>
        </p:spPr>
        <p:txBody>
          <a:bodyPr/>
          <a:lstStyle>
            <a:lvl1pPr>
              <a:defRPr sz="2133"/>
            </a:lvl1pPr>
            <a:lvl2pPr marL="609585" indent="0">
              <a:buNone/>
              <a:defRPr sz="2133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2777"/>
            <a:ext cx="5384800" cy="4713388"/>
          </a:xfrm>
        </p:spPr>
        <p:txBody>
          <a:bodyPr/>
          <a:lstStyle>
            <a:lvl1pPr>
              <a:defRPr sz="2133"/>
            </a:lvl1pPr>
            <a:lvl2pPr>
              <a:defRPr sz="24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0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12776"/>
            <a:ext cx="5386917" cy="639763"/>
          </a:xfrm>
        </p:spPr>
        <p:txBody>
          <a:bodyPr anchor="ctr"/>
          <a:lstStyle>
            <a:lvl1pPr marL="0" indent="0">
              <a:buNone/>
              <a:defRPr sz="2133" b="1">
                <a:solidFill>
                  <a:srgbClr val="009632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133"/>
            </a:lvl1pPr>
            <a:lvl2pPr>
              <a:defRPr sz="2133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412776"/>
            <a:ext cx="5389033" cy="639763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009632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133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184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1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29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ctr">
            <a:normAutofit/>
          </a:bodyPr>
          <a:lstStyle>
            <a:lvl1pPr algn="l">
              <a:defRPr sz="2400" b="1">
                <a:solidFill>
                  <a:srgbClr val="00963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831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12777"/>
            <a:ext cx="10972800" cy="4713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3" descr="C:\Data\Editor\Pictures\NEW Devon CCG\General\Graphic Design\logos\NHS Devon CCG\Branding\NHS Devon CCG branding - PowerPoint.png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857901"/>
            <a:ext cx="6096000" cy="10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33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4000" kern="1200">
          <a:solidFill>
            <a:srgbClr val="005EB8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1219170" rtl="0" eaLnBrk="1" latinLnBrk="0" hangingPunct="1">
        <a:spcBef>
          <a:spcPct val="20000"/>
        </a:spcBef>
        <a:buClr>
          <a:srgbClr val="009632"/>
        </a:buClr>
        <a:buFont typeface="Wingdings" panose="05000000000000000000" pitchFamily="2" charset="2"/>
        <a:buChar char="§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Clr>
          <a:srgbClr val="00963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8DD27-3E18-4D1B-89F0-C05321424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B050"/>
                </a:solidFill>
              </a:rPr>
              <a:t>How to…. Attach an Outstanding Referral Letter to e-RS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2776A2-9A64-427D-B094-B6382A66AF2E}"/>
              </a:ext>
            </a:extLst>
          </p:cNvPr>
          <p:cNvSpPr txBox="1"/>
          <p:nvPr/>
        </p:nvSpPr>
        <p:spPr>
          <a:xfrm>
            <a:off x="1303268" y="1344647"/>
            <a:ext cx="932953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If you find that your referral letter has not attached from within your clinical system  you can follow these steps to ensure the letter gets attached. DRSS and providers view e-RS on the web based system so its handy to have this available.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C39B3D-7E6C-4ED5-914B-E6E467E7D9DB}"/>
              </a:ext>
            </a:extLst>
          </p:cNvPr>
          <p:cNvSpPr txBox="1"/>
          <p:nvPr/>
        </p:nvSpPr>
        <p:spPr>
          <a:xfrm>
            <a:off x="874643" y="2815962"/>
            <a:ext cx="104427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Locate the patient’s letter in your clinical system, </a:t>
            </a:r>
            <a:r>
              <a:rPr lang="en-GB" b="1" dirty="0">
                <a:solidFill>
                  <a:schemeClr val="tx2"/>
                </a:solidFill>
              </a:rPr>
              <a:t>Open it.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Copy and paste </a:t>
            </a:r>
            <a:r>
              <a:rPr lang="en-GB" dirty="0"/>
              <a:t>the letter into a word document, or save outside of your clinical system i.e. to your desktop (you can now close the letter in your clinical system. 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Now </a:t>
            </a:r>
            <a:r>
              <a:rPr lang="en-GB" b="1" dirty="0">
                <a:solidFill>
                  <a:schemeClr val="tx2"/>
                </a:solidFill>
              </a:rPr>
              <a:t>‘Save As’ </a:t>
            </a:r>
            <a:r>
              <a:rPr lang="en-GB" dirty="0"/>
              <a:t>(Save document with patient name and today’s date) either on your desktop or text/document server, as long as it is not in your clinical system.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Open </a:t>
            </a:r>
            <a:r>
              <a:rPr lang="en-GB" b="1" dirty="0">
                <a:solidFill>
                  <a:schemeClr val="tx2"/>
                </a:solidFill>
              </a:rPr>
              <a:t>e-RS</a:t>
            </a:r>
            <a:r>
              <a:rPr lang="en-GB" dirty="0"/>
              <a:t> either by using the icon on toolbar of your clinical system or via shortcut on your desktop.</a:t>
            </a:r>
          </a:p>
        </p:txBody>
      </p:sp>
    </p:spTree>
    <p:extLst>
      <p:ext uri="{BB962C8B-B14F-4D97-AF65-F5344CB8AC3E}">
        <p14:creationId xmlns:p14="http://schemas.microsoft.com/office/powerpoint/2010/main" val="312828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49DB7-3DE5-4774-BA73-2FDB32489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B050"/>
                </a:solidFill>
              </a:rPr>
              <a:t>Actions on e-RS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9C4A24-1F24-446B-A8D6-40D84E70A659}"/>
              </a:ext>
            </a:extLst>
          </p:cNvPr>
          <p:cNvSpPr txBox="1"/>
          <p:nvPr/>
        </p:nvSpPr>
        <p:spPr>
          <a:xfrm>
            <a:off x="609600" y="1284017"/>
            <a:ext cx="111715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• Looking at the homepage screen of e-RS you will be in your </a:t>
            </a:r>
            <a:r>
              <a:rPr lang="en-GB" b="1" dirty="0">
                <a:solidFill>
                  <a:schemeClr val="tx2"/>
                </a:solidFill>
              </a:rPr>
              <a:t>Worklist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/>
              <a:t>option </a:t>
            </a:r>
          </a:p>
          <a:p>
            <a:r>
              <a:rPr lang="en-GB" dirty="0"/>
              <a:t>• Select </a:t>
            </a:r>
            <a:r>
              <a:rPr lang="en-GB" b="1" dirty="0">
                <a:solidFill>
                  <a:schemeClr val="tx2"/>
                </a:solidFill>
              </a:rPr>
              <a:t>Letter outstanding </a:t>
            </a:r>
            <a:r>
              <a:rPr lang="en-GB" dirty="0"/>
              <a:t>tab</a:t>
            </a:r>
            <a:endParaRPr lang="en-GB" b="1" dirty="0">
              <a:solidFill>
                <a:schemeClr val="tx2"/>
              </a:solidFill>
            </a:endParaRPr>
          </a:p>
          <a:p>
            <a:r>
              <a:rPr lang="en-GB" dirty="0"/>
              <a:t>• Click on the patients </a:t>
            </a:r>
            <a:r>
              <a:rPr lang="en-GB" b="1" dirty="0">
                <a:solidFill>
                  <a:schemeClr val="tx2"/>
                </a:solidFill>
              </a:rPr>
              <a:t>UBRN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/>
              <a:t>(blue numbers)</a:t>
            </a:r>
          </a:p>
          <a:p>
            <a:r>
              <a:rPr lang="en-GB" dirty="0"/>
              <a:t>• Scroll down and select </a:t>
            </a:r>
            <a:r>
              <a:rPr lang="en-GB" b="1" dirty="0">
                <a:solidFill>
                  <a:schemeClr val="tx2"/>
                </a:solidFill>
              </a:rPr>
              <a:t>Add/remove attachment </a:t>
            </a:r>
            <a:r>
              <a:rPr lang="en-GB" dirty="0"/>
              <a:t>under Attachment heading</a:t>
            </a:r>
            <a:endParaRPr lang="en-GB" b="1" dirty="0">
              <a:solidFill>
                <a:srgbClr val="FF0000"/>
              </a:solidFill>
            </a:endParaRPr>
          </a:p>
          <a:p>
            <a:r>
              <a:rPr lang="en-GB" dirty="0"/>
              <a:t>• Click </a:t>
            </a:r>
            <a:r>
              <a:rPr lang="en-GB" b="1" dirty="0">
                <a:solidFill>
                  <a:schemeClr val="tx2"/>
                </a:solidFill>
              </a:rPr>
              <a:t>Choose a file</a:t>
            </a:r>
          </a:p>
          <a:p>
            <a:r>
              <a:rPr lang="en-GB" dirty="0"/>
              <a:t>• Locate the file where you have saved the referral letter you want to attach</a:t>
            </a:r>
          </a:p>
          <a:p>
            <a:r>
              <a:rPr lang="en-GB" dirty="0"/>
              <a:t>• Click </a:t>
            </a:r>
            <a:r>
              <a:rPr lang="en-GB" b="1" dirty="0">
                <a:solidFill>
                  <a:schemeClr val="tx2"/>
                </a:solidFill>
              </a:rPr>
              <a:t>Open </a:t>
            </a:r>
          </a:p>
          <a:p>
            <a:r>
              <a:rPr lang="en-GB" dirty="0"/>
              <a:t>• Click </a:t>
            </a:r>
            <a:r>
              <a:rPr lang="en-GB" b="1" dirty="0">
                <a:solidFill>
                  <a:schemeClr val="tx2"/>
                </a:solidFill>
              </a:rPr>
              <a:t>Submit </a:t>
            </a:r>
          </a:p>
          <a:p>
            <a:r>
              <a:rPr lang="en-GB" dirty="0"/>
              <a:t>• Click </a:t>
            </a:r>
            <a:r>
              <a:rPr lang="en-GB" b="1" dirty="0">
                <a:solidFill>
                  <a:schemeClr val="tx2"/>
                </a:solidFill>
              </a:rPr>
              <a:t>Submit</a:t>
            </a:r>
            <a:r>
              <a:rPr lang="en-GB" dirty="0"/>
              <a:t> again</a:t>
            </a:r>
          </a:p>
          <a:p>
            <a:r>
              <a:rPr lang="en-GB" dirty="0"/>
              <a:t>• Click </a:t>
            </a:r>
            <a:r>
              <a:rPr lang="en-GB" b="1" dirty="0">
                <a:solidFill>
                  <a:schemeClr val="tx2"/>
                </a:solidFill>
              </a:rPr>
              <a:t>Close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B358C6-0C2E-44E7-8981-DE4A63EB9D8D}"/>
              </a:ext>
            </a:extLst>
          </p:cNvPr>
          <p:cNvSpPr txBox="1"/>
          <p:nvPr/>
        </p:nvSpPr>
        <p:spPr>
          <a:xfrm>
            <a:off x="609600" y="4423338"/>
            <a:ext cx="108270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will be returned to your homepage and the UBRN that you just attached the letter to will no longer be in the </a:t>
            </a:r>
            <a:r>
              <a:rPr lang="en-GB" b="1" dirty="0">
                <a:solidFill>
                  <a:schemeClr val="tx2"/>
                </a:solidFill>
              </a:rPr>
              <a:t>outstanding referral letters</a:t>
            </a:r>
            <a:r>
              <a:rPr lang="en-GB" dirty="0">
                <a:solidFill>
                  <a:schemeClr val="tx2"/>
                </a:solidFill>
              </a:rPr>
              <a:t>. </a:t>
            </a:r>
          </a:p>
          <a:p>
            <a:endParaRPr lang="en-GB" dirty="0"/>
          </a:p>
          <a:p>
            <a:r>
              <a:rPr lang="en-GB" dirty="0"/>
              <a:t>Please ensure that you log off by clicking </a:t>
            </a:r>
            <a:r>
              <a:rPr lang="en-GB" b="1" dirty="0"/>
              <a:t>log off </a:t>
            </a:r>
            <a:r>
              <a:rPr lang="en-GB" dirty="0"/>
              <a:t>at the top right-hand corner and not by pulling your card out until you have logged off. Update your patient’s record to reflect that the referral letter has been attached via web-based NHS e-Referral Service.</a:t>
            </a:r>
          </a:p>
        </p:txBody>
      </p:sp>
    </p:spTree>
    <p:extLst>
      <p:ext uri="{BB962C8B-B14F-4D97-AF65-F5344CB8AC3E}">
        <p14:creationId xmlns:p14="http://schemas.microsoft.com/office/powerpoint/2010/main" val="378336422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HS Devon CCG">
      <a:dk1>
        <a:sysClr val="windowText" lastClr="000000"/>
      </a:dk1>
      <a:lt1>
        <a:sysClr val="window" lastClr="FFFFFF"/>
      </a:lt1>
      <a:dk2>
        <a:srgbClr val="003087"/>
      </a:dk2>
      <a:lt2>
        <a:srgbClr val="425563"/>
      </a:lt2>
      <a:accent1>
        <a:srgbClr val="005EB8"/>
      </a:accent1>
      <a:accent2>
        <a:srgbClr val="003087"/>
      </a:accent2>
      <a:accent3>
        <a:srgbClr val="009639"/>
      </a:accent3>
      <a:accent4>
        <a:srgbClr val="41B6E6"/>
      </a:accent4>
      <a:accent5>
        <a:srgbClr val="AE2573"/>
      </a:accent5>
      <a:accent6>
        <a:srgbClr val="ED8B00"/>
      </a:accent6>
      <a:hlink>
        <a:srgbClr val="003087"/>
      </a:hlink>
      <a:folHlink>
        <a:srgbClr val="AE257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311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Blank</vt:lpstr>
      <vt:lpstr>How to…. Attach an Outstanding Referral Letter to e-RS</vt:lpstr>
      <vt:lpstr>Actions on e-RS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to…. Attach a Referral Letter to e-RS</dc:title>
  <dc:creator>Natalie Burnside</dc:creator>
  <cp:lastModifiedBy>Natalie Burnside</cp:lastModifiedBy>
  <cp:revision>9</cp:revision>
  <dcterms:created xsi:type="dcterms:W3CDTF">2021-10-06T13:46:23Z</dcterms:created>
  <dcterms:modified xsi:type="dcterms:W3CDTF">2022-02-01T11:09:38Z</dcterms:modified>
</cp:coreProperties>
</file>