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74"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120"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914400" y="3886200"/>
            <a:ext cx="10366176" cy="1752600"/>
          </a:xfrm>
        </p:spPr>
        <p:txBody>
          <a:bodyPr/>
          <a:lstStyle>
            <a:lvl1pPr marL="0" indent="0" algn="l">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pic>
        <p:nvPicPr>
          <p:cNvPr id="2051" name="Picture 3" descr="C:\Data\Editor\Pictures\NEW Devon CCG\General\Graphic Design\logos\NHS Devon CCG\NHS Devon CCG logo - 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64353" y="452776"/>
            <a:ext cx="2515449" cy="9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3292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p:cNvSpPr/>
          <p:nvPr userDrawn="1"/>
        </p:nvSpPr>
        <p:spPr>
          <a:xfrm>
            <a:off x="-240704" y="-219405"/>
            <a:ext cx="12673408" cy="720080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 name="Title 1"/>
          <p:cNvSpPr>
            <a:spLocks noGrp="1"/>
          </p:cNvSpPr>
          <p:nvPr>
            <p:ph type="ctrTitle"/>
          </p:nvPr>
        </p:nvSpPr>
        <p:spPr>
          <a:xfrm>
            <a:off x="914400" y="2130426"/>
            <a:ext cx="10363200" cy="1470025"/>
          </a:xfrm>
        </p:spPr>
        <p:txBody>
          <a:bodyPr/>
          <a:lstStyle>
            <a:lvl1pPr>
              <a:defRPr>
                <a:solidFill>
                  <a:schemeClr val="bg1"/>
                </a:solidFill>
              </a:defRPr>
            </a:lvl1pPr>
          </a:lstStyle>
          <a:p>
            <a:r>
              <a:rPr lang="en-US"/>
              <a:t>Click to edit Master title style</a:t>
            </a:r>
            <a:endParaRPr lang="en-GB"/>
          </a:p>
        </p:txBody>
      </p:sp>
      <p:sp>
        <p:nvSpPr>
          <p:cNvPr id="3" name="Subtitle 2"/>
          <p:cNvSpPr>
            <a:spLocks noGrp="1"/>
          </p:cNvSpPr>
          <p:nvPr>
            <p:ph type="subTitle" idx="1"/>
          </p:nvPr>
        </p:nvSpPr>
        <p:spPr>
          <a:xfrm>
            <a:off x="911424" y="3886200"/>
            <a:ext cx="9451776" cy="1752600"/>
          </a:xfrm>
        </p:spPr>
        <p:txBody>
          <a:bodyPr/>
          <a:lstStyle>
            <a:lvl1pPr marL="0" indent="0" algn="l">
              <a:buNone/>
              <a:defRPr>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pic>
        <p:nvPicPr>
          <p:cNvPr id="8" name="Picture 2" descr="C:\Data\Editor\Pictures\NEW Devon CCG\General\Graphic Design\logos\NHS Devon CCG\NHS Devon CCG logo - 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64351" y="452776"/>
            <a:ext cx="2515451" cy="96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Data\Editor\Pictures\NEW Devon CCG\General\Graphic Design\logos\NHS Devon CCG\Branding\NHS Devon CCG branding - PowerPoint WHITE.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flipH="1">
            <a:off x="6096000" y="5857901"/>
            <a:ext cx="6096000" cy="1000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8526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850107"/>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133"/>
            </a:lvl1pPr>
          </a:lstStyle>
          <a:p>
            <a:pPr lvl="0"/>
            <a:r>
              <a:rPr lang="en-US"/>
              <a:t>Click to edit Master text styles</a:t>
            </a:r>
          </a:p>
        </p:txBody>
      </p:sp>
    </p:spTree>
    <p:extLst>
      <p:ext uri="{BB962C8B-B14F-4D97-AF65-F5344CB8AC3E}">
        <p14:creationId xmlns:p14="http://schemas.microsoft.com/office/powerpoint/2010/main" val="310044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12777"/>
            <a:ext cx="5384800" cy="4713388"/>
          </a:xfrm>
        </p:spPr>
        <p:txBody>
          <a:bodyPr/>
          <a:lstStyle>
            <a:lvl1pPr>
              <a:defRPr sz="2133"/>
            </a:lvl1pPr>
            <a:lvl2pPr marL="609585" indent="0">
              <a:buNone/>
              <a:defRPr sz="2133"/>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4" name="Content Placeholder 3"/>
          <p:cNvSpPr>
            <a:spLocks noGrp="1"/>
          </p:cNvSpPr>
          <p:nvPr>
            <p:ph sz="half" idx="2"/>
          </p:nvPr>
        </p:nvSpPr>
        <p:spPr>
          <a:xfrm>
            <a:off x="6197600" y="1412777"/>
            <a:ext cx="5384800" cy="4713388"/>
          </a:xfrm>
        </p:spPr>
        <p:txBody>
          <a:bodyPr/>
          <a:lstStyle>
            <a:lvl1pPr>
              <a:defRPr sz="2133"/>
            </a:lvl1pPr>
            <a:lvl2pPr>
              <a:defRPr sz="24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10" name="Title 1"/>
          <p:cNvSpPr>
            <a:spLocks noGrp="1"/>
          </p:cNvSpPr>
          <p:nvPr>
            <p:ph type="title"/>
          </p:nvPr>
        </p:nvSpPr>
        <p:spPr>
          <a:xfrm>
            <a:off x="609600" y="274637"/>
            <a:ext cx="10972800" cy="850107"/>
          </a:xfrm>
        </p:spPr>
        <p:txBody>
          <a:bodyPr/>
          <a:lstStyle/>
          <a:p>
            <a:r>
              <a:rPr lang="en-US"/>
              <a:t>Click to edit Master title style</a:t>
            </a:r>
            <a:endParaRPr lang="en-GB"/>
          </a:p>
        </p:txBody>
      </p:sp>
    </p:spTree>
    <p:extLst>
      <p:ext uri="{BB962C8B-B14F-4D97-AF65-F5344CB8AC3E}">
        <p14:creationId xmlns:p14="http://schemas.microsoft.com/office/powerpoint/2010/main" val="3346509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850107"/>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412776"/>
            <a:ext cx="5386917" cy="639763"/>
          </a:xfrm>
        </p:spPr>
        <p:txBody>
          <a:bodyPr anchor="ctr"/>
          <a:lstStyle>
            <a:lvl1pPr marL="0" indent="0">
              <a:buNone/>
              <a:defRPr sz="2133" b="1">
                <a:solidFill>
                  <a:srgbClr val="009632"/>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133"/>
            </a:lvl1pPr>
            <a:lvl2pPr>
              <a:defRPr sz="2133"/>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p:txBody>
      </p:sp>
      <p:sp>
        <p:nvSpPr>
          <p:cNvPr id="5" name="Text Placeholder 4"/>
          <p:cNvSpPr>
            <a:spLocks noGrp="1"/>
          </p:cNvSpPr>
          <p:nvPr>
            <p:ph type="body" sz="quarter" idx="3"/>
          </p:nvPr>
        </p:nvSpPr>
        <p:spPr>
          <a:xfrm>
            <a:off x="6193369" y="1412776"/>
            <a:ext cx="5389033" cy="639763"/>
          </a:xfrm>
        </p:spPr>
        <p:txBody>
          <a:bodyPr anchor="ctr"/>
          <a:lstStyle>
            <a:lvl1pPr marL="0" indent="0">
              <a:buNone/>
              <a:defRPr sz="2400" b="1">
                <a:solidFill>
                  <a:srgbClr val="009632"/>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133"/>
            </a:lvl1pPr>
            <a:lvl2pPr>
              <a:defRPr sz="2400"/>
            </a:lvl2pPr>
            <a:lvl3pPr>
              <a:defRPr sz="2400"/>
            </a:lvl3pPr>
            <a:lvl4pPr>
              <a:defRPr sz="2400"/>
            </a:lvl4pPr>
            <a:lvl5pPr>
              <a:defRPr sz="2400"/>
            </a:lvl5pPr>
            <a:lvl6pPr>
              <a:defRPr sz="2133"/>
            </a:lvl6pPr>
            <a:lvl7pPr>
              <a:defRPr sz="2133"/>
            </a:lvl7pPr>
            <a:lvl8pPr>
              <a:defRPr sz="2133"/>
            </a:lvl8pPr>
            <a:lvl9pPr>
              <a:defRPr sz="2133"/>
            </a:lvl9pPr>
          </a:lstStyle>
          <a:p>
            <a:pPr lvl="0"/>
            <a:r>
              <a:rPr lang="en-US"/>
              <a:t>Click to edit Master text styles</a:t>
            </a:r>
          </a:p>
        </p:txBody>
      </p:sp>
    </p:spTree>
    <p:extLst>
      <p:ext uri="{BB962C8B-B14F-4D97-AF65-F5344CB8AC3E}">
        <p14:creationId xmlns:p14="http://schemas.microsoft.com/office/powerpoint/2010/main" val="1891843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536918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4297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ctr">
            <a:normAutofit/>
          </a:bodyPr>
          <a:lstStyle>
            <a:lvl1pPr algn="l">
              <a:defRPr sz="2400" b="1">
                <a:solidFill>
                  <a:srgbClr val="009632"/>
                </a:solidFill>
              </a:defRPr>
            </a:lvl1pPr>
          </a:lstStyle>
          <a:p>
            <a:r>
              <a:rPr lang="en-US"/>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2400"/>
            </a:lvl1pPr>
            <a:lvl2pPr>
              <a:defRPr sz="2400"/>
            </a:lvl2pPr>
            <a:lvl3pPr>
              <a:defRPr sz="2400"/>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2400"/>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Tree>
    <p:extLst>
      <p:ext uri="{BB962C8B-B14F-4D97-AF65-F5344CB8AC3E}">
        <p14:creationId xmlns:p14="http://schemas.microsoft.com/office/powerpoint/2010/main" val="1618313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850107"/>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412777"/>
            <a:ext cx="10972800" cy="4713387"/>
          </a:xfrm>
          <a:prstGeom prst="rect">
            <a:avLst/>
          </a:prstGeom>
        </p:spPr>
        <p:txBody>
          <a:bodyPr vert="horz" lIns="91440" tIns="45720" rIns="91440" bIns="45720" rtlCol="0">
            <a:noAutofit/>
          </a:bodyPr>
          <a:lstStyle/>
          <a:p>
            <a:pPr lvl="0"/>
            <a:r>
              <a:rPr lang="en-US"/>
              <a:t>Click to edit Master text styles</a:t>
            </a:r>
          </a:p>
        </p:txBody>
      </p:sp>
      <p:pic>
        <p:nvPicPr>
          <p:cNvPr id="5" name="Picture 3" descr="C:\Data\Editor\Pictures\NEW Devon CCG\General\Graphic Design\logos\NHS Devon CCG\Branding\NHS Devon CCG branding - PowerPoint.png"/>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flipH="1">
            <a:off x="6096000" y="5857901"/>
            <a:ext cx="6096000" cy="1000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1330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sldNum="0" hdr="0" ftr="0" dt="0"/>
  <p:txStyles>
    <p:titleStyle>
      <a:lvl1pPr algn="l" defTabSz="1219170" rtl="0" eaLnBrk="1" latinLnBrk="0" hangingPunct="1">
        <a:spcBef>
          <a:spcPct val="0"/>
        </a:spcBef>
        <a:buNone/>
        <a:defRPr sz="4000" kern="1200">
          <a:solidFill>
            <a:srgbClr val="005EB8"/>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57189" indent="-457189" algn="l" defTabSz="1219170" rtl="0" eaLnBrk="1" latinLnBrk="0" hangingPunct="1">
        <a:spcBef>
          <a:spcPct val="20000"/>
        </a:spcBef>
        <a:buClr>
          <a:srgbClr val="009632"/>
        </a:buClr>
        <a:buFont typeface="Wingdings" panose="05000000000000000000" pitchFamily="2" charset="2"/>
        <a:buChar char="§"/>
        <a:defRPr sz="2133" kern="1200">
          <a:solidFill>
            <a:schemeClr val="tx1"/>
          </a:solidFill>
          <a:latin typeface="+mn-lt"/>
          <a:ea typeface="+mn-ea"/>
          <a:cs typeface="+mn-cs"/>
        </a:defRPr>
      </a:lvl1pPr>
      <a:lvl2pPr marL="990575" indent="-380990" algn="l" defTabSz="1219170" rtl="0" eaLnBrk="1" latinLnBrk="0" hangingPunct="1">
        <a:spcBef>
          <a:spcPct val="20000"/>
        </a:spcBef>
        <a:buClr>
          <a:srgbClr val="009632"/>
        </a:buClr>
        <a:buFont typeface="Arial" panose="020B0604020202020204" pitchFamily="34" charset="0"/>
        <a:buChar char="•"/>
        <a:defRPr sz="2400"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8DD27-3E18-4D1B-89F0-C05321424A38}"/>
              </a:ext>
            </a:extLst>
          </p:cNvPr>
          <p:cNvSpPr>
            <a:spLocks noGrp="1"/>
          </p:cNvSpPr>
          <p:nvPr>
            <p:ph type="title"/>
          </p:nvPr>
        </p:nvSpPr>
        <p:spPr>
          <a:xfrm>
            <a:off x="298395" y="245942"/>
            <a:ext cx="11595210" cy="850107"/>
          </a:xfrm>
        </p:spPr>
        <p:txBody>
          <a:bodyPr>
            <a:noAutofit/>
          </a:bodyPr>
          <a:lstStyle/>
          <a:p>
            <a:r>
              <a:rPr lang="en-GB" sz="3200" b="1" dirty="0">
                <a:solidFill>
                  <a:srgbClr val="00B050"/>
                </a:solidFill>
              </a:rPr>
              <a:t>Urgent Suspected Cancer referrals on e-RS – How to… Refer &amp; Check the Status</a:t>
            </a:r>
          </a:p>
        </p:txBody>
      </p:sp>
      <p:sp>
        <p:nvSpPr>
          <p:cNvPr id="3" name="Flowchart: Alternate Process 2">
            <a:extLst>
              <a:ext uri="{FF2B5EF4-FFF2-40B4-BE49-F238E27FC236}">
                <a16:creationId xmlns:a16="http://schemas.microsoft.com/office/drawing/2014/main" id="{50AE9BF7-BF99-41D6-9AE4-1CD6E6C51D50}"/>
              </a:ext>
            </a:extLst>
          </p:cNvPr>
          <p:cNvSpPr/>
          <p:nvPr/>
        </p:nvSpPr>
        <p:spPr>
          <a:xfrm>
            <a:off x="7457704" y="733426"/>
            <a:ext cx="4427380" cy="103485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i="0" u="none" strike="noStrike" baseline="0" dirty="0">
                <a:latin typeface="Arial" panose="020B0604020202020204" pitchFamily="34" charset="0"/>
              </a:rPr>
              <a:t>REMINDER: </a:t>
            </a:r>
            <a:r>
              <a:rPr lang="en-GB" sz="1400" dirty="0">
                <a:latin typeface="Arial" panose="020B0604020202020204" pitchFamily="34" charset="0"/>
              </a:rPr>
              <a:t>Please use the appropriate Urgent Suspected Cancer referral template – these can be found on the Formulary and Referral website</a:t>
            </a:r>
            <a:r>
              <a:rPr lang="en-GB" sz="2000" dirty="0">
                <a:latin typeface="Arial" panose="020B0604020202020204" pitchFamily="34" charset="0"/>
              </a:rPr>
              <a:t> </a:t>
            </a:r>
            <a:endParaRPr lang="en-GB" sz="1400" dirty="0">
              <a:latin typeface="Arial" panose="020B0604020202020204" pitchFamily="34" charset="0"/>
            </a:endParaRPr>
          </a:p>
        </p:txBody>
      </p:sp>
      <p:pic>
        <p:nvPicPr>
          <p:cNvPr id="9" name="Picture 8">
            <a:extLst>
              <a:ext uri="{FF2B5EF4-FFF2-40B4-BE49-F238E27FC236}">
                <a16:creationId xmlns:a16="http://schemas.microsoft.com/office/drawing/2014/main" id="{F316A3D7-6D40-4832-8543-7DFED70E938F}"/>
              </a:ext>
            </a:extLst>
          </p:cNvPr>
          <p:cNvPicPr>
            <a:picLocks noChangeAspect="1"/>
          </p:cNvPicPr>
          <p:nvPr/>
        </p:nvPicPr>
        <p:blipFill>
          <a:blip r:embed="rId2"/>
          <a:stretch>
            <a:fillRect/>
          </a:stretch>
        </p:blipFill>
        <p:spPr>
          <a:xfrm>
            <a:off x="498421" y="1899135"/>
            <a:ext cx="3948752" cy="1745373"/>
          </a:xfrm>
          <a:prstGeom prst="rect">
            <a:avLst/>
          </a:prstGeom>
        </p:spPr>
      </p:pic>
      <p:pic>
        <p:nvPicPr>
          <p:cNvPr id="12" name="Picture 11">
            <a:extLst>
              <a:ext uri="{FF2B5EF4-FFF2-40B4-BE49-F238E27FC236}">
                <a16:creationId xmlns:a16="http://schemas.microsoft.com/office/drawing/2014/main" id="{08B46BDA-E10E-492C-806F-4FAD49D1045B}"/>
              </a:ext>
            </a:extLst>
          </p:cNvPr>
          <p:cNvPicPr>
            <a:picLocks noChangeAspect="1"/>
          </p:cNvPicPr>
          <p:nvPr/>
        </p:nvPicPr>
        <p:blipFill>
          <a:blip r:embed="rId3"/>
          <a:stretch>
            <a:fillRect/>
          </a:stretch>
        </p:blipFill>
        <p:spPr>
          <a:xfrm>
            <a:off x="498420" y="3831133"/>
            <a:ext cx="9387026" cy="2008208"/>
          </a:xfrm>
          <a:prstGeom prst="rect">
            <a:avLst/>
          </a:prstGeom>
        </p:spPr>
      </p:pic>
      <p:sp>
        <p:nvSpPr>
          <p:cNvPr id="13" name="TextBox 12">
            <a:extLst>
              <a:ext uri="{FF2B5EF4-FFF2-40B4-BE49-F238E27FC236}">
                <a16:creationId xmlns:a16="http://schemas.microsoft.com/office/drawing/2014/main" id="{7F5DB890-100A-41D9-B4ED-2DDCC313BF69}"/>
              </a:ext>
            </a:extLst>
          </p:cNvPr>
          <p:cNvSpPr txBox="1"/>
          <p:nvPr/>
        </p:nvSpPr>
        <p:spPr>
          <a:xfrm>
            <a:off x="5412105" y="2019238"/>
            <a:ext cx="5898923" cy="1477328"/>
          </a:xfrm>
          <a:prstGeom prst="rect">
            <a:avLst/>
          </a:prstGeom>
          <a:noFill/>
        </p:spPr>
        <p:txBody>
          <a:bodyPr wrap="square" rtlCol="0">
            <a:spAutoFit/>
          </a:bodyPr>
          <a:lstStyle/>
          <a:p>
            <a:pPr marL="285750" indent="-285750">
              <a:buFont typeface="Arial" panose="020B0604020202020204" pitchFamily="34" charset="0"/>
              <a:buChar char="•"/>
            </a:pPr>
            <a:r>
              <a:rPr lang="en-GB" dirty="0"/>
              <a:t>Ensure Priority is 2 Week Wait</a:t>
            </a:r>
          </a:p>
          <a:p>
            <a:pPr marL="285750" indent="-285750">
              <a:buFont typeface="Arial" panose="020B0604020202020204" pitchFamily="34" charset="0"/>
              <a:buChar char="•"/>
            </a:pPr>
            <a:r>
              <a:rPr lang="en-GB" dirty="0"/>
              <a:t>Select 2WW in the </a:t>
            </a:r>
            <a:r>
              <a:rPr lang="en-GB" b="1" dirty="0"/>
              <a:t>Specialty </a:t>
            </a:r>
            <a:r>
              <a:rPr lang="en-GB" dirty="0"/>
              <a:t>dropdown</a:t>
            </a:r>
          </a:p>
          <a:p>
            <a:pPr marL="285750" indent="-285750">
              <a:buFont typeface="Arial" panose="020B0604020202020204" pitchFamily="34" charset="0"/>
              <a:buChar char="•"/>
            </a:pPr>
            <a:r>
              <a:rPr lang="en-GB" dirty="0"/>
              <a:t>Select appropriate 2WW option in the </a:t>
            </a:r>
            <a:r>
              <a:rPr lang="en-GB" b="1" dirty="0"/>
              <a:t>Clinic Type</a:t>
            </a:r>
            <a:r>
              <a:rPr lang="en-GB" dirty="0"/>
              <a:t> dropdown</a:t>
            </a:r>
          </a:p>
          <a:p>
            <a:pPr marL="285750" indent="-285750">
              <a:buFont typeface="Arial" panose="020B0604020202020204" pitchFamily="34" charset="0"/>
              <a:buChar char="•"/>
            </a:pPr>
            <a:r>
              <a:rPr lang="en-GB" dirty="0"/>
              <a:t>Click on the </a:t>
            </a:r>
            <a:r>
              <a:rPr lang="en-GB" b="1" dirty="0"/>
              <a:t>Search Primary Care </a:t>
            </a:r>
            <a:r>
              <a:rPr lang="en-GB" dirty="0"/>
              <a:t>button</a:t>
            </a:r>
          </a:p>
        </p:txBody>
      </p:sp>
      <p:pic>
        <p:nvPicPr>
          <p:cNvPr id="15" name="Picture 14">
            <a:extLst>
              <a:ext uri="{FF2B5EF4-FFF2-40B4-BE49-F238E27FC236}">
                <a16:creationId xmlns:a16="http://schemas.microsoft.com/office/drawing/2014/main" id="{E3E95A00-93F6-4ED8-9102-52FC0A47AEDB}"/>
              </a:ext>
            </a:extLst>
          </p:cNvPr>
          <p:cNvPicPr>
            <a:picLocks noChangeAspect="1"/>
          </p:cNvPicPr>
          <p:nvPr/>
        </p:nvPicPr>
        <p:blipFill>
          <a:blip r:embed="rId4"/>
          <a:stretch>
            <a:fillRect/>
          </a:stretch>
        </p:blipFill>
        <p:spPr>
          <a:xfrm>
            <a:off x="498420" y="6173908"/>
            <a:ext cx="6619875" cy="438150"/>
          </a:xfrm>
          <a:prstGeom prst="rect">
            <a:avLst/>
          </a:prstGeom>
        </p:spPr>
      </p:pic>
      <p:sp>
        <p:nvSpPr>
          <p:cNvPr id="16" name="TextBox 15">
            <a:extLst>
              <a:ext uri="{FF2B5EF4-FFF2-40B4-BE49-F238E27FC236}">
                <a16:creationId xmlns:a16="http://schemas.microsoft.com/office/drawing/2014/main" id="{886BA8CC-B2E8-434F-8D9D-953B536EE0CE}"/>
              </a:ext>
            </a:extLst>
          </p:cNvPr>
          <p:cNvSpPr txBox="1"/>
          <p:nvPr/>
        </p:nvSpPr>
        <p:spPr>
          <a:xfrm>
            <a:off x="306916" y="1202072"/>
            <a:ext cx="7498068" cy="523220"/>
          </a:xfrm>
          <a:prstGeom prst="rect">
            <a:avLst/>
          </a:prstGeom>
          <a:noFill/>
        </p:spPr>
        <p:txBody>
          <a:bodyPr wrap="square" rtlCol="0">
            <a:spAutoFit/>
          </a:bodyPr>
          <a:lstStyle/>
          <a:p>
            <a:r>
              <a:rPr kumimoji="0" lang="en-GB" sz="2800" b="1" i="0" u="none" strike="noStrike" kern="1200" cap="none" spc="0" normalizeH="0" baseline="0" noProof="0" dirty="0">
                <a:ln>
                  <a:noFill/>
                </a:ln>
                <a:solidFill>
                  <a:srgbClr val="005EB8"/>
                </a:solidFill>
                <a:effectLst/>
                <a:uLnTx/>
                <a:uFillTx/>
                <a:latin typeface="Arial"/>
                <a:ea typeface="+mj-ea"/>
                <a:cs typeface="+mj-cs"/>
              </a:rPr>
              <a:t>How to…. Refer</a:t>
            </a:r>
            <a:endParaRPr lang="en-GB" sz="1600" b="1" dirty="0"/>
          </a:p>
        </p:txBody>
      </p:sp>
    </p:spTree>
    <p:extLst>
      <p:ext uri="{BB962C8B-B14F-4D97-AF65-F5344CB8AC3E}">
        <p14:creationId xmlns:p14="http://schemas.microsoft.com/office/powerpoint/2010/main" val="312828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B5EBCF2-BB96-458A-ACA1-96E150B3E48C}"/>
              </a:ext>
            </a:extLst>
          </p:cNvPr>
          <p:cNvSpPr txBox="1"/>
          <p:nvPr/>
        </p:nvSpPr>
        <p:spPr>
          <a:xfrm>
            <a:off x="568239" y="986589"/>
            <a:ext cx="10772274" cy="3693319"/>
          </a:xfrm>
          <a:prstGeom prst="rect">
            <a:avLst/>
          </a:prstGeom>
          <a:noFill/>
        </p:spPr>
        <p:txBody>
          <a:bodyPr wrap="square" rtlCol="0">
            <a:spAutoFit/>
          </a:bodyPr>
          <a:lstStyle/>
          <a:p>
            <a:r>
              <a:rPr lang="en-GB" dirty="0"/>
              <a:t>A list of services will appear </a:t>
            </a:r>
          </a:p>
          <a:p>
            <a:endParaRPr lang="en-GB" dirty="0"/>
          </a:p>
          <a:p>
            <a:r>
              <a:rPr lang="en-GB" dirty="0"/>
              <a:t>You will now have 2 options</a:t>
            </a:r>
          </a:p>
          <a:p>
            <a:pPr marL="285750" indent="-285750">
              <a:buFont typeface="Arial" panose="020B0604020202020204" pitchFamily="34" charset="0"/>
              <a:buChar char="•"/>
            </a:pPr>
            <a:r>
              <a:rPr lang="en-GB" dirty="0"/>
              <a:t>If the 2WW service is a Referral Assessment Service, select                       and                   the Hospital will now be in contact with the patient to discuss the date and time of the appointment.</a:t>
            </a:r>
          </a:p>
          <a:p>
            <a:endParaRPr lang="en-GB" dirty="0"/>
          </a:p>
          <a:p>
            <a:pPr marL="285750" indent="-285750">
              <a:buFont typeface="Arial" panose="020B0604020202020204" pitchFamily="34" charset="0"/>
              <a:buChar char="•"/>
            </a:pPr>
            <a:r>
              <a:rPr lang="en-GB" dirty="0"/>
              <a:t>If it is an appointment service, select the service          and select                           wait a few seconds for the appointment to book then click </a:t>
            </a:r>
            <a:r>
              <a:rPr lang="en-GB" b="1" dirty="0"/>
              <a:t>Close. </a:t>
            </a:r>
          </a:p>
          <a:p>
            <a:endParaRPr lang="en-GB" dirty="0"/>
          </a:p>
          <a:p>
            <a:r>
              <a:rPr lang="en-GB" b="1" dirty="0"/>
              <a:t>NB. </a:t>
            </a:r>
            <a:r>
              <a:rPr lang="en-GB" dirty="0"/>
              <a:t>If there are no appointments showing, please click </a:t>
            </a:r>
          </a:p>
          <a:p>
            <a:endParaRPr lang="en-GB" dirty="0"/>
          </a:p>
          <a:p>
            <a:r>
              <a:rPr lang="en-GB" dirty="0"/>
              <a:t>The UBRN is complete </a:t>
            </a:r>
          </a:p>
          <a:p>
            <a:endParaRPr lang="en-GB" dirty="0"/>
          </a:p>
        </p:txBody>
      </p:sp>
      <p:pic>
        <p:nvPicPr>
          <p:cNvPr id="8" name="Picture 7">
            <a:extLst>
              <a:ext uri="{FF2B5EF4-FFF2-40B4-BE49-F238E27FC236}">
                <a16:creationId xmlns:a16="http://schemas.microsoft.com/office/drawing/2014/main" id="{77E4FC05-FC33-46C4-8CD4-9F4842FCBB7B}"/>
              </a:ext>
            </a:extLst>
          </p:cNvPr>
          <p:cNvPicPr>
            <a:picLocks noChangeAspect="1"/>
          </p:cNvPicPr>
          <p:nvPr/>
        </p:nvPicPr>
        <p:blipFill>
          <a:blip r:embed="rId2"/>
          <a:stretch>
            <a:fillRect/>
          </a:stretch>
        </p:blipFill>
        <p:spPr>
          <a:xfrm>
            <a:off x="5954376" y="2640555"/>
            <a:ext cx="349085" cy="277478"/>
          </a:xfrm>
          <a:prstGeom prst="rect">
            <a:avLst/>
          </a:prstGeom>
        </p:spPr>
      </p:pic>
      <p:pic>
        <p:nvPicPr>
          <p:cNvPr id="11" name="Picture 10">
            <a:extLst>
              <a:ext uri="{FF2B5EF4-FFF2-40B4-BE49-F238E27FC236}">
                <a16:creationId xmlns:a16="http://schemas.microsoft.com/office/drawing/2014/main" id="{EA91AC9B-0997-4075-8FA9-92355E1B5D2F}"/>
              </a:ext>
            </a:extLst>
          </p:cNvPr>
          <p:cNvPicPr>
            <a:picLocks noChangeAspect="1"/>
          </p:cNvPicPr>
          <p:nvPr/>
        </p:nvPicPr>
        <p:blipFill>
          <a:blip r:embed="rId3"/>
          <a:stretch>
            <a:fillRect/>
          </a:stretch>
        </p:blipFill>
        <p:spPr>
          <a:xfrm>
            <a:off x="7609973" y="2588794"/>
            <a:ext cx="1524000" cy="381000"/>
          </a:xfrm>
          <a:prstGeom prst="rect">
            <a:avLst/>
          </a:prstGeom>
        </p:spPr>
      </p:pic>
      <p:pic>
        <p:nvPicPr>
          <p:cNvPr id="15" name="Picture 14">
            <a:extLst>
              <a:ext uri="{FF2B5EF4-FFF2-40B4-BE49-F238E27FC236}">
                <a16:creationId xmlns:a16="http://schemas.microsoft.com/office/drawing/2014/main" id="{FF381C7F-9B81-4996-8C5A-952CFB018EBC}"/>
              </a:ext>
            </a:extLst>
          </p:cNvPr>
          <p:cNvPicPr>
            <a:picLocks noChangeAspect="1"/>
          </p:cNvPicPr>
          <p:nvPr/>
        </p:nvPicPr>
        <p:blipFill>
          <a:blip r:embed="rId4"/>
          <a:stretch>
            <a:fillRect/>
          </a:stretch>
        </p:blipFill>
        <p:spPr>
          <a:xfrm>
            <a:off x="7162298" y="1773279"/>
            <a:ext cx="1209675" cy="371475"/>
          </a:xfrm>
          <a:prstGeom prst="rect">
            <a:avLst/>
          </a:prstGeom>
        </p:spPr>
      </p:pic>
      <p:pic>
        <p:nvPicPr>
          <p:cNvPr id="17" name="Picture 16">
            <a:extLst>
              <a:ext uri="{FF2B5EF4-FFF2-40B4-BE49-F238E27FC236}">
                <a16:creationId xmlns:a16="http://schemas.microsoft.com/office/drawing/2014/main" id="{2E565C6E-540E-417B-94EF-1794CBAA6B0A}"/>
              </a:ext>
            </a:extLst>
          </p:cNvPr>
          <p:cNvPicPr>
            <a:picLocks noChangeAspect="1"/>
          </p:cNvPicPr>
          <p:nvPr/>
        </p:nvPicPr>
        <p:blipFill>
          <a:blip r:embed="rId5"/>
          <a:stretch>
            <a:fillRect/>
          </a:stretch>
        </p:blipFill>
        <p:spPr>
          <a:xfrm>
            <a:off x="6333623" y="3446670"/>
            <a:ext cx="1276350" cy="352425"/>
          </a:xfrm>
          <a:prstGeom prst="rect">
            <a:avLst/>
          </a:prstGeom>
        </p:spPr>
      </p:pic>
      <p:pic>
        <p:nvPicPr>
          <p:cNvPr id="21" name="Picture 20">
            <a:extLst>
              <a:ext uri="{FF2B5EF4-FFF2-40B4-BE49-F238E27FC236}">
                <a16:creationId xmlns:a16="http://schemas.microsoft.com/office/drawing/2014/main" id="{3F262CCB-FC27-475C-A560-1019CC83FF78}"/>
              </a:ext>
            </a:extLst>
          </p:cNvPr>
          <p:cNvPicPr>
            <a:picLocks noChangeAspect="1"/>
          </p:cNvPicPr>
          <p:nvPr/>
        </p:nvPicPr>
        <p:blipFill>
          <a:blip r:embed="rId6"/>
          <a:stretch>
            <a:fillRect/>
          </a:stretch>
        </p:blipFill>
        <p:spPr>
          <a:xfrm>
            <a:off x="9001627" y="1650378"/>
            <a:ext cx="888332" cy="494376"/>
          </a:xfrm>
          <a:prstGeom prst="rect">
            <a:avLst/>
          </a:prstGeom>
        </p:spPr>
      </p:pic>
      <p:sp>
        <p:nvSpPr>
          <p:cNvPr id="22" name="Flowchart: Alternate Process 21">
            <a:extLst>
              <a:ext uri="{FF2B5EF4-FFF2-40B4-BE49-F238E27FC236}">
                <a16:creationId xmlns:a16="http://schemas.microsoft.com/office/drawing/2014/main" id="{566916F8-742A-4B2C-9353-CE299C750348}"/>
              </a:ext>
            </a:extLst>
          </p:cNvPr>
          <p:cNvSpPr/>
          <p:nvPr/>
        </p:nvSpPr>
        <p:spPr>
          <a:xfrm>
            <a:off x="1133473" y="4707073"/>
            <a:ext cx="3499186" cy="105772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Ensure the Urgent Suspected Cancer referral template is attached to NHS e-Referral on the same day</a:t>
            </a:r>
          </a:p>
        </p:txBody>
      </p:sp>
      <p:sp>
        <p:nvSpPr>
          <p:cNvPr id="23" name="Flowchart: Alternate Process 22">
            <a:extLst>
              <a:ext uri="{FF2B5EF4-FFF2-40B4-BE49-F238E27FC236}">
                <a16:creationId xmlns:a16="http://schemas.microsoft.com/office/drawing/2014/main" id="{2598D816-15F6-42B6-87D5-FFBD899CFEEC}"/>
              </a:ext>
            </a:extLst>
          </p:cNvPr>
          <p:cNvSpPr/>
          <p:nvPr/>
        </p:nvSpPr>
        <p:spPr>
          <a:xfrm>
            <a:off x="5954376" y="4752673"/>
            <a:ext cx="5274847" cy="90989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If the referral is left un-booked or no letter attached the team will chase this up after 24Hrs</a:t>
            </a:r>
            <a:r>
              <a:rPr lang="en-GB" sz="1600" dirty="0"/>
              <a:t>.</a:t>
            </a:r>
          </a:p>
        </p:txBody>
      </p:sp>
      <p:sp>
        <p:nvSpPr>
          <p:cNvPr id="29" name="TextBox 28">
            <a:extLst>
              <a:ext uri="{FF2B5EF4-FFF2-40B4-BE49-F238E27FC236}">
                <a16:creationId xmlns:a16="http://schemas.microsoft.com/office/drawing/2014/main" id="{BDA4338F-D1EF-4778-8CBE-6217E7483C16}"/>
              </a:ext>
            </a:extLst>
          </p:cNvPr>
          <p:cNvSpPr txBox="1"/>
          <p:nvPr/>
        </p:nvSpPr>
        <p:spPr>
          <a:xfrm>
            <a:off x="269067" y="401814"/>
            <a:ext cx="7498068" cy="584775"/>
          </a:xfrm>
          <a:prstGeom prst="rect">
            <a:avLst/>
          </a:prstGeom>
          <a:noFill/>
        </p:spPr>
        <p:txBody>
          <a:bodyPr wrap="square" rtlCol="0">
            <a:spAutoFit/>
          </a:bodyPr>
          <a:lstStyle/>
          <a:p>
            <a:r>
              <a:rPr kumimoji="0" lang="en-GB" sz="3200" b="1" i="0" u="none" strike="noStrike" kern="1200" cap="none" spc="0" normalizeH="0" baseline="0" noProof="0" dirty="0">
                <a:ln>
                  <a:noFill/>
                </a:ln>
                <a:solidFill>
                  <a:srgbClr val="00B050"/>
                </a:solidFill>
                <a:effectLst/>
                <a:uLnTx/>
                <a:uFillTx/>
                <a:latin typeface="Arial"/>
                <a:ea typeface="+mj-ea"/>
                <a:cs typeface="+mj-cs"/>
              </a:rPr>
              <a:t>How to…. Refer cont.</a:t>
            </a:r>
            <a:endParaRPr lang="en-GB" b="1" dirty="0">
              <a:solidFill>
                <a:srgbClr val="00B050"/>
              </a:solidFill>
            </a:endParaRPr>
          </a:p>
        </p:txBody>
      </p:sp>
    </p:spTree>
    <p:extLst>
      <p:ext uri="{BB962C8B-B14F-4D97-AF65-F5344CB8AC3E}">
        <p14:creationId xmlns:p14="http://schemas.microsoft.com/office/powerpoint/2010/main" val="2199184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39BDD75A-E882-41D0-AE6C-EA6DD8C08A15}"/>
              </a:ext>
            </a:extLst>
          </p:cNvPr>
          <p:cNvSpPr txBox="1"/>
          <p:nvPr/>
        </p:nvSpPr>
        <p:spPr>
          <a:xfrm>
            <a:off x="257511" y="383323"/>
            <a:ext cx="7498068" cy="584775"/>
          </a:xfrm>
          <a:prstGeom prst="rect">
            <a:avLst/>
          </a:prstGeom>
          <a:noFill/>
        </p:spPr>
        <p:txBody>
          <a:bodyPr wrap="square" rtlCol="0">
            <a:spAutoFit/>
          </a:bodyPr>
          <a:lstStyle/>
          <a:p>
            <a:r>
              <a:rPr kumimoji="0" lang="en-GB" sz="3200" b="1" i="0" u="none" strike="noStrike" kern="1200" cap="none" spc="0" normalizeH="0" baseline="0" noProof="0" dirty="0">
                <a:ln>
                  <a:noFill/>
                </a:ln>
                <a:solidFill>
                  <a:srgbClr val="00B050"/>
                </a:solidFill>
                <a:effectLst/>
                <a:uLnTx/>
                <a:uFillTx/>
                <a:latin typeface="Arial"/>
                <a:ea typeface="+mj-ea"/>
                <a:cs typeface="+mj-cs"/>
              </a:rPr>
              <a:t>How to…. Check the Status</a:t>
            </a:r>
            <a:endParaRPr lang="en-GB" b="1" dirty="0">
              <a:solidFill>
                <a:srgbClr val="00B050"/>
              </a:solidFill>
            </a:endParaRPr>
          </a:p>
        </p:txBody>
      </p:sp>
      <p:pic>
        <p:nvPicPr>
          <p:cNvPr id="7" name="Picture 6">
            <a:extLst>
              <a:ext uri="{FF2B5EF4-FFF2-40B4-BE49-F238E27FC236}">
                <a16:creationId xmlns:a16="http://schemas.microsoft.com/office/drawing/2014/main" id="{FD38C509-5086-463C-BA5A-8D779E664C21}"/>
              </a:ext>
            </a:extLst>
          </p:cNvPr>
          <p:cNvPicPr>
            <a:picLocks noChangeAspect="1"/>
          </p:cNvPicPr>
          <p:nvPr/>
        </p:nvPicPr>
        <p:blipFill>
          <a:blip r:embed="rId2"/>
          <a:stretch>
            <a:fillRect/>
          </a:stretch>
        </p:blipFill>
        <p:spPr>
          <a:xfrm>
            <a:off x="214174" y="1869967"/>
            <a:ext cx="7666510" cy="504376"/>
          </a:xfrm>
          <a:prstGeom prst="rect">
            <a:avLst/>
          </a:prstGeom>
        </p:spPr>
      </p:pic>
      <p:sp>
        <p:nvSpPr>
          <p:cNvPr id="8" name="TextBox 7">
            <a:extLst>
              <a:ext uri="{FF2B5EF4-FFF2-40B4-BE49-F238E27FC236}">
                <a16:creationId xmlns:a16="http://schemas.microsoft.com/office/drawing/2014/main" id="{FED186E1-29D2-4F70-A2DA-4CD9D2E9AA2A}"/>
              </a:ext>
            </a:extLst>
          </p:cNvPr>
          <p:cNvSpPr txBox="1"/>
          <p:nvPr/>
        </p:nvSpPr>
        <p:spPr>
          <a:xfrm>
            <a:off x="257511" y="1085918"/>
            <a:ext cx="10611852" cy="677108"/>
          </a:xfrm>
          <a:prstGeom prst="rect">
            <a:avLst/>
          </a:prstGeom>
          <a:noFill/>
        </p:spPr>
        <p:txBody>
          <a:bodyPr wrap="square" rtlCol="0">
            <a:spAutoFit/>
          </a:bodyPr>
          <a:lstStyle/>
          <a:p>
            <a:r>
              <a:rPr lang="en-GB" sz="2000" b="1" u="sng" dirty="0"/>
              <a:t>Practices are recommended to do this on a daily basis</a:t>
            </a:r>
          </a:p>
          <a:p>
            <a:endParaRPr lang="en-GB" b="1" dirty="0"/>
          </a:p>
        </p:txBody>
      </p:sp>
      <p:pic>
        <p:nvPicPr>
          <p:cNvPr id="14" name="Picture 13">
            <a:extLst>
              <a:ext uri="{FF2B5EF4-FFF2-40B4-BE49-F238E27FC236}">
                <a16:creationId xmlns:a16="http://schemas.microsoft.com/office/drawing/2014/main" id="{CB11D2CC-FCD2-483E-B904-07D68CC5A21B}"/>
              </a:ext>
            </a:extLst>
          </p:cNvPr>
          <p:cNvPicPr>
            <a:picLocks noChangeAspect="1"/>
          </p:cNvPicPr>
          <p:nvPr/>
        </p:nvPicPr>
        <p:blipFill>
          <a:blip r:embed="rId3"/>
          <a:stretch>
            <a:fillRect/>
          </a:stretch>
        </p:blipFill>
        <p:spPr>
          <a:xfrm>
            <a:off x="214174" y="2654468"/>
            <a:ext cx="6030462" cy="1351776"/>
          </a:xfrm>
          <a:prstGeom prst="rect">
            <a:avLst/>
          </a:prstGeom>
        </p:spPr>
      </p:pic>
      <p:sp>
        <p:nvSpPr>
          <p:cNvPr id="19" name="TextBox 18">
            <a:extLst>
              <a:ext uri="{FF2B5EF4-FFF2-40B4-BE49-F238E27FC236}">
                <a16:creationId xmlns:a16="http://schemas.microsoft.com/office/drawing/2014/main" id="{3ABCA30A-09C0-42B9-ACA9-A82494A4C18A}"/>
              </a:ext>
            </a:extLst>
          </p:cNvPr>
          <p:cNvSpPr txBox="1"/>
          <p:nvPr/>
        </p:nvSpPr>
        <p:spPr>
          <a:xfrm>
            <a:off x="257511" y="4138863"/>
            <a:ext cx="11653752" cy="2862322"/>
          </a:xfrm>
          <a:prstGeom prst="rect">
            <a:avLst/>
          </a:prstGeom>
          <a:noFill/>
        </p:spPr>
        <p:txBody>
          <a:bodyPr wrap="square" rtlCol="0">
            <a:spAutoFit/>
          </a:bodyPr>
          <a:lstStyle/>
          <a:p>
            <a:r>
              <a:rPr lang="en-GB" dirty="0"/>
              <a:t>A list will appear. This will show all your:</a:t>
            </a:r>
          </a:p>
          <a:p>
            <a:pPr marL="285750" indent="-285750">
              <a:buFont typeface="Arial" panose="020B0604020202020204" pitchFamily="34" charset="0"/>
              <a:buChar char="•"/>
            </a:pPr>
            <a:r>
              <a:rPr lang="en-GB" dirty="0"/>
              <a:t>Booked 2ww referrals</a:t>
            </a:r>
          </a:p>
          <a:p>
            <a:pPr marL="285750" indent="-285750">
              <a:buFont typeface="Arial" panose="020B0604020202020204" pitchFamily="34" charset="0"/>
              <a:buChar char="•"/>
            </a:pPr>
            <a:r>
              <a:rPr lang="en-GB" dirty="0"/>
              <a:t>Cancelled 2ww referrals</a:t>
            </a:r>
          </a:p>
          <a:p>
            <a:pPr marL="742950" lvl="1" indent="-285750">
              <a:buFont typeface="Courier New" panose="02070309020205020404" pitchFamily="49" charset="0"/>
              <a:buChar char="o"/>
            </a:pPr>
            <a:r>
              <a:rPr lang="en-GB" dirty="0"/>
              <a:t>If the reason is ‘Patient booked outside NHS e-Referral Service’ this means that the Provider has experienced slot availability or technical issues when trying to book the patient an appointment and has therefore booked the referral outside of NHS e-Referral Service. You can search for these in the patient tab and select </a:t>
            </a:r>
          </a:p>
          <a:p>
            <a:pPr marL="285750" indent="-285750">
              <a:buFont typeface="Arial" panose="020B0604020202020204" pitchFamily="34" charset="0"/>
              <a:buChar char="•"/>
            </a:pPr>
            <a:r>
              <a:rPr lang="en-GB" dirty="0"/>
              <a:t>Deferred to Provider referrals (used when no appointments available at booking stage) Provider will contact patient to book.</a:t>
            </a:r>
          </a:p>
          <a:p>
            <a:pPr marL="285750" indent="-285750">
              <a:buFont typeface="Arial" panose="020B0604020202020204" pitchFamily="34" charset="0"/>
              <a:buChar char="•"/>
            </a:pPr>
            <a:endParaRPr lang="en-GB" dirty="0"/>
          </a:p>
        </p:txBody>
      </p:sp>
      <p:sp>
        <p:nvSpPr>
          <p:cNvPr id="24" name="TextBox 23">
            <a:extLst>
              <a:ext uri="{FF2B5EF4-FFF2-40B4-BE49-F238E27FC236}">
                <a16:creationId xmlns:a16="http://schemas.microsoft.com/office/drawing/2014/main" id="{CA963C58-D5C9-4048-B13D-5C30DC62CDD9}"/>
              </a:ext>
            </a:extLst>
          </p:cNvPr>
          <p:cNvSpPr txBox="1"/>
          <p:nvPr/>
        </p:nvSpPr>
        <p:spPr>
          <a:xfrm>
            <a:off x="6474994" y="2672117"/>
            <a:ext cx="4944979" cy="646331"/>
          </a:xfrm>
          <a:prstGeom prst="rect">
            <a:avLst/>
          </a:prstGeom>
          <a:noFill/>
        </p:spPr>
        <p:txBody>
          <a:bodyPr wrap="square" rtlCol="0">
            <a:spAutoFit/>
          </a:bodyPr>
          <a:lstStyle/>
          <a:p>
            <a:r>
              <a:rPr lang="en-GB" dirty="0"/>
              <a:t>Select </a:t>
            </a:r>
            <a:r>
              <a:rPr lang="en-GB" b="1" dirty="0"/>
              <a:t>Two Week Wait Enquiry </a:t>
            </a:r>
            <a:r>
              <a:rPr lang="en-GB" dirty="0"/>
              <a:t>from the dropdown list and select </a:t>
            </a:r>
            <a:r>
              <a:rPr lang="en-GB" b="1" dirty="0"/>
              <a:t>Search</a:t>
            </a:r>
          </a:p>
        </p:txBody>
      </p:sp>
      <p:pic>
        <p:nvPicPr>
          <p:cNvPr id="26" name="Picture 25">
            <a:extLst>
              <a:ext uri="{FF2B5EF4-FFF2-40B4-BE49-F238E27FC236}">
                <a16:creationId xmlns:a16="http://schemas.microsoft.com/office/drawing/2014/main" id="{D1954FD6-E6CE-4B3A-8249-44DD9B4E9B18}"/>
              </a:ext>
            </a:extLst>
          </p:cNvPr>
          <p:cNvPicPr>
            <a:picLocks noChangeAspect="1"/>
          </p:cNvPicPr>
          <p:nvPr/>
        </p:nvPicPr>
        <p:blipFill>
          <a:blip r:embed="rId4"/>
          <a:stretch>
            <a:fillRect/>
          </a:stretch>
        </p:blipFill>
        <p:spPr>
          <a:xfrm>
            <a:off x="9877425" y="3029635"/>
            <a:ext cx="1542548" cy="433717"/>
          </a:xfrm>
          <a:prstGeom prst="rect">
            <a:avLst/>
          </a:prstGeom>
        </p:spPr>
      </p:pic>
      <p:sp>
        <p:nvSpPr>
          <p:cNvPr id="27" name="TextBox 26">
            <a:extLst>
              <a:ext uri="{FF2B5EF4-FFF2-40B4-BE49-F238E27FC236}">
                <a16:creationId xmlns:a16="http://schemas.microsoft.com/office/drawing/2014/main" id="{5616EFE5-FF4B-4BD5-87F0-5CC0D1124C67}"/>
              </a:ext>
            </a:extLst>
          </p:cNvPr>
          <p:cNvSpPr txBox="1"/>
          <p:nvPr/>
        </p:nvSpPr>
        <p:spPr>
          <a:xfrm>
            <a:off x="8183478" y="1937489"/>
            <a:ext cx="3236495" cy="369332"/>
          </a:xfrm>
          <a:prstGeom prst="rect">
            <a:avLst/>
          </a:prstGeom>
          <a:noFill/>
        </p:spPr>
        <p:txBody>
          <a:bodyPr wrap="square" rtlCol="0">
            <a:spAutoFit/>
          </a:bodyPr>
          <a:lstStyle/>
          <a:p>
            <a:r>
              <a:rPr lang="en-GB" dirty="0"/>
              <a:t>Click on the </a:t>
            </a:r>
            <a:r>
              <a:rPr lang="en-GB" b="1" dirty="0"/>
              <a:t>Enquires</a:t>
            </a:r>
            <a:r>
              <a:rPr lang="en-GB" dirty="0"/>
              <a:t> tab</a:t>
            </a:r>
          </a:p>
        </p:txBody>
      </p:sp>
      <p:pic>
        <p:nvPicPr>
          <p:cNvPr id="29" name="Picture 28">
            <a:extLst>
              <a:ext uri="{FF2B5EF4-FFF2-40B4-BE49-F238E27FC236}">
                <a16:creationId xmlns:a16="http://schemas.microsoft.com/office/drawing/2014/main" id="{D03A5075-5F00-48D3-8E9C-D0F2E9D0BE2F}"/>
              </a:ext>
            </a:extLst>
          </p:cNvPr>
          <p:cNvPicPr>
            <a:picLocks noChangeAspect="1"/>
          </p:cNvPicPr>
          <p:nvPr/>
        </p:nvPicPr>
        <p:blipFill>
          <a:blip r:embed="rId5"/>
          <a:stretch>
            <a:fillRect/>
          </a:stretch>
        </p:blipFill>
        <p:spPr>
          <a:xfrm>
            <a:off x="2583281" y="5793130"/>
            <a:ext cx="1351045" cy="322775"/>
          </a:xfrm>
          <a:prstGeom prst="rect">
            <a:avLst/>
          </a:prstGeom>
        </p:spPr>
      </p:pic>
    </p:spTree>
    <p:extLst>
      <p:ext uri="{BB962C8B-B14F-4D97-AF65-F5344CB8AC3E}">
        <p14:creationId xmlns:p14="http://schemas.microsoft.com/office/powerpoint/2010/main" val="1013698597"/>
      </p:ext>
    </p:extLst>
  </p:cSld>
  <p:clrMapOvr>
    <a:masterClrMapping/>
  </p:clrMapOvr>
</p:sld>
</file>

<file path=ppt/theme/theme1.xml><?xml version="1.0" encoding="utf-8"?>
<a:theme xmlns:a="http://schemas.openxmlformats.org/drawingml/2006/main" name="Blank">
  <a:themeElements>
    <a:clrScheme name="NHS Devon CCG">
      <a:dk1>
        <a:sysClr val="windowText" lastClr="000000"/>
      </a:dk1>
      <a:lt1>
        <a:sysClr val="window" lastClr="FFFFFF"/>
      </a:lt1>
      <a:dk2>
        <a:srgbClr val="003087"/>
      </a:dk2>
      <a:lt2>
        <a:srgbClr val="425563"/>
      </a:lt2>
      <a:accent1>
        <a:srgbClr val="005EB8"/>
      </a:accent1>
      <a:accent2>
        <a:srgbClr val="003087"/>
      </a:accent2>
      <a:accent3>
        <a:srgbClr val="009639"/>
      </a:accent3>
      <a:accent4>
        <a:srgbClr val="41B6E6"/>
      </a:accent4>
      <a:accent5>
        <a:srgbClr val="AE2573"/>
      </a:accent5>
      <a:accent6>
        <a:srgbClr val="ED8B00"/>
      </a:accent6>
      <a:hlink>
        <a:srgbClr val="003087"/>
      </a:hlink>
      <a:folHlink>
        <a:srgbClr val="AE257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320</Words>
  <Application>Microsoft Office PowerPoint</Application>
  <PresentationFormat>Widescreen</PresentationFormat>
  <Paragraphs>29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Courier New</vt:lpstr>
      <vt:lpstr>Wingdings</vt:lpstr>
      <vt:lpstr>Blank</vt:lpstr>
      <vt:lpstr>Urgent Suspected Cancer referrals on e-RS – How to… Refer &amp; Check the Status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Attach a Referral Letter to e-RS</dc:title>
  <dc:creator>Natalie Burnside</dc:creator>
  <cp:lastModifiedBy>Suzanna Morris</cp:lastModifiedBy>
  <cp:revision>25</cp:revision>
  <dcterms:created xsi:type="dcterms:W3CDTF">2021-10-06T13:46:23Z</dcterms:created>
  <dcterms:modified xsi:type="dcterms:W3CDTF">2024-06-17T09:38:55Z</dcterms:modified>
</cp:coreProperties>
</file>