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2" r:id="rId2"/>
    <p:sldId id="43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EAA38-C501-4FB4-8AC3-888DEB118CB1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9A870-F079-47B5-8509-4059AB2A41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6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61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2051" name="Picture 3" descr="C:\Data\Editor\Pictures\NEW Devon CCG\General\Graphic Design\logos\NHS Devon CCG\NHS Devon CCG logo - 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3" y="452776"/>
            <a:ext cx="2515449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29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40704" y="-219405"/>
            <a:ext cx="12673408" cy="7200800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94517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2" descr="C:\Data\Editor\Pictures\NEW Devon CCG\General\Graphic Design\logos\NHS Devon CCG\NHS Devon CCG logo -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1" y="452776"/>
            <a:ext cx="2515451" cy="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ata\Editor\Pictures\NEW Devon CCG\General\Graphic Design\logos\NHS Devon CCG\Branding\NHS Devon CCG branding - PowerPoint WHITE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52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77"/>
            <a:ext cx="5384800" cy="4713388"/>
          </a:xfrm>
        </p:spPr>
        <p:txBody>
          <a:bodyPr/>
          <a:lstStyle>
            <a:lvl1pPr>
              <a:defRPr sz="2133"/>
            </a:lvl1pPr>
            <a:lvl2pPr marL="609585" indent="0">
              <a:buNone/>
              <a:defRPr sz="2133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77"/>
            <a:ext cx="5384800" cy="47133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0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6"/>
            <a:ext cx="5386917" cy="639763"/>
          </a:xfrm>
        </p:spPr>
        <p:txBody>
          <a:bodyPr anchor="ctr"/>
          <a:lstStyle>
            <a:lvl1pPr marL="0" indent="0">
              <a:buNone/>
              <a:defRPr sz="2133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12776"/>
            <a:ext cx="5389033" cy="639763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009632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133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84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18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29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rgbClr val="00963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31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850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2777"/>
            <a:ext cx="10972800" cy="4713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3" descr="C:\Data\Editor\Pictures\NEW Devon CCG\General\Graphic Design\logos\NHS Devon CCG\Branding\NHS Devon CCG branding - PowerPoint.pn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857901"/>
            <a:ext cx="6096000" cy="100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133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4000" kern="1200">
          <a:solidFill>
            <a:srgbClr val="005EB8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1219170" rtl="0" eaLnBrk="1" latinLnBrk="0" hangingPunct="1">
        <a:spcBef>
          <a:spcPct val="20000"/>
        </a:spcBef>
        <a:buClr>
          <a:srgbClr val="009632"/>
        </a:buClr>
        <a:buFont typeface="Wingdings" panose="05000000000000000000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Clr>
          <a:srgbClr val="00963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DD27-3E18-4D1B-89F0-C0532142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/>
              <a:t>How to…. Track a referral on e-RS – step by step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5D7FAB-C1A6-4864-A63C-E36A5B47C7DB}"/>
              </a:ext>
            </a:extLst>
          </p:cNvPr>
          <p:cNvSpPr txBox="1"/>
          <p:nvPr/>
        </p:nvSpPr>
        <p:spPr>
          <a:xfrm>
            <a:off x="238126" y="1295911"/>
            <a:ext cx="81534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You can track a referral on e-RS by clicking on the UBRN number – a box will appear:</a:t>
            </a:r>
          </a:p>
          <a:p>
            <a:endParaRPr lang="en-GB" dirty="0"/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dirty="0"/>
              <a:t>Select Actions and View History you can see what has happened so far with the UBRN.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GB" sz="1600" dirty="0"/>
          </a:p>
          <a:p>
            <a:endParaRPr lang="en-GB" sz="1600" dirty="0"/>
          </a:p>
          <a:p>
            <a:pPr marL="228594" indent="-228594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B37983-755F-4306-BFB5-0C72A2F1F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6151" y="1295911"/>
            <a:ext cx="3416300" cy="20334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2CE7C7-2866-4AB9-AB97-CD59C016CA82}"/>
              </a:ext>
            </a:extLst>
          </p:cNvPr>
          <p:cNvSpPr txBox="1"/>
          <p:nvPr/>
        </p:nvSpPr>
        <p:spPr>
          <a:xfrm>
            <a:off x="153285" y="5991346"/>
            <a:ext cx="3291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792" indent="-304792">
              <a:buFont typeface="+mj-lt"/>
              <a:buAutoNum type="arabicPeriod"/>
            </a:pPr>
            <a:endParaRPr lang="en-GB" sz="2400" dirty="0"/>
          </a:p>
          <a:p>
            <a:endParaRPr lang="en-GB" sz="2400" dirty="0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1A9A64-BCF9-4DFC-8C7C-07B7E5622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3486789"/>
            <a:ext cx="5886450" cy="25853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27AC64F-D4BB-4165-94ED-F78A0E506E03}"/>
              </a:ext>
            </a:extLst>
          </p:cNvPr>
          <p:cNvSpPr txBox="1"/>
          <p:nvPr/>
        </p:nvSpPr>
        <p:spPr>
          <a:xfrm>
            <a:off x="153285" y="3812905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594" indent="-228594">
              <a:buFont typeface="Arial" panose="020B0604020202020204" pitchFamily="34" charset="0"/>
              <a:buChar char="•"/>
            </a:pPr>
            <a:r>
              <a:rPr lang="en-GB" sz="1800" dirty="0"/>
              <a:t>You can click on each action shown on the left side of the screen, this will show you who and when your patients e-RS referral has been accessed and any actions/comments they have made. </a:t>
            </a:r>
          </a:p>
        </p:txBody>
      </p:sp>
    </p:spTree>
    <p:extLst>
      <p:ext uri="{BB962C8B-B14F-4D97-AF65-F5344CB8AC3E}">
        <p14:creationId xmlns:p14="http://schemas.microsoft.com/office/powerpoint/2010/main" val="312828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9409DCF-FDC4-4D7F-B58D-0D0D8B14FB5B}"/>
              </a:ext>
            </a:extLst>
          </p:cNvPr>
          <p:cNvSpPr txBox="1"/>
          <p:nvPr/>
        </p:nvSpPr>
        <p:spPr>
          <a:xfrm>
            <a:off x="609600" y="1412777"/>
            <a:ext cx="10896600" cy="1635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defTabSz="1219170">
              <a:lnSpc>
                <a:spcPct val="90000"/>
              </a:lnSpc>
              <a:spcBef>
                <a:spcPct val="20000"/>
              </a:spcBef>
              <a:buClr>
                <a:srgbClr val="009632"/>
              </a:buClr>
            </a:pPr>
            <a:r>
              <a:rPr lang="en-US" sz="2000" kern="1200" dirty="0">
                <a:latin typeface="+mn-lt"/>
                <a:ea typeface="+mn-ea"/>
                <a:cs typeface="+mn-cs"/>
              </a:rPr>
              <a:t>Once in the patients record, click on the relevant UBRN. This should bring you to the referral summary page. </a:t>
            </a:r>
          </a:p>
          <a:p>
            <a:pPr defTabSz="1219170">
              <a:lnSpc>
                <a:spcPct val="90000"/>
              </a:lnSpc>
              <a:spcBef>
                <a:spcPct val="20000"/>
              </a:spcBef>
              <a:buClr>
                <a:srgbClr val="009632"/>
              </a:buClr>
            </a:pPr>
            <a:endParaRPr lang="en-US" sz="2000" kern="1200" dirty="0">
              <a:latin typeface="+mn-lt"/>
              <a:ea typeface="+mn-ea"/>
              <a:cs typeface="+mn-cs"/>
            </a:endParaRPr>
          </a:p>
          <a:p>
            <a:pPr defTabSz="1219170">
              <a:lnSpc>
                <a:spcPct val="90000"/>
              </a:lnSpc>
              <a:spcBef>
                <a:spcPct val="20000"/>
              </a:spcBef>
              <a:buClr>
                <a:srgbClr val="009632"/>
              </a:buClr>
            </a:pPr>
            <a:r>
              <a:rPr lang="en-US" sz="2000" kern="1200" dirty="0">
                <a:latin typeface="+mn-lt"/>
                <a:ea typeface="+mn-ea"/>
                <a:cs typeface="+mn-cs"/>
              </a:rPr>
              <a:t>This page shows what provider the patient has been booked into. It will also show if they have an appointment or if they have been added to a waiting list. </a:t>
            </a:r>
          </a:p>
        </p:txBody>
      </p:sp>
      <p:pic>
        <p:nvPicPr>
          <p:cNvPr id="7" name="Picture 6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EFCF7C9C-A277-4148-9C65-85D9668FA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3429000"/>
            <a:ext cx="5384800" cy="1426972"/>
          </a:xfrm>
          <a:prstGeom prst="rect">
            <a:avLst/>
          </a:prstGeom>
          <a:noFill/>
        </p:spPr>
      </p:pic>
      <p:sp>
        <p:nvSpPr>
          <p:cNvPr id="12" name="Title 3">
            <a:extLst>
              <a:ext uri="{FF2B5EF4-FFF2-40B4-BE49-F238E27FC236}">
                <a16:creationId xmlns:a16="http://schemas.microsoft.com/office/drawing/2014/main" id="{29B509D2-7342-4959-880B-16A26ACAD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7"/>
            <a:ext cx="11344275" cy="850107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How to know when a patient has been ‘</a:t>
            </a:r>
            <a:r>
              <a:rPr lang="en-GB" sz="3200" i="1" dirty="0">
                <a:solidFill>
                  <a:schemeClr val="accent1"/>
                </a:solidFill>
              </a:rPr>
              <a:t>deferred to provider</a:t>
            </a:r>
            <a:r>
              <a:rPr lang="en-GB" sz="3200" dirty="0">
                <a:solidFill>
                  <a:schemeClr val="accent1"/>
                </a:solidFill>
              </a:rPr>
              <a:t>’ &amp; what this means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631733-7F07-4C71-B30D-AB3C16186339}"/>
              </a:ext>
            </a:extLst>
          </p:cNvPr>
          <p:cNvSpPr txBox="1"/>
          <p:nvPr/>
        </p:nvSpPr>
        <p:spPr>
          <a:xfrm>
            <a:off x="6096000" y="3473072"/>
            <a:ext cx="5857875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20000"/>
              </a:spcBef>
              <a:buClr>
                <a:srgbClr val="009632"/>
              </a:buClr>
            </a:pPr>
            <a:r>
              <a:rPr lang="en-US" sz="2000" kern="1200" dirty="0">
                <a:latin typeface="+mn-lt"/>
                <a:ea typeface="+mn-ea"/>
                <a:cs typeface="+mn-cs"/>
              </a:rPr>
              <a:t>This example states ‘cancelled referral’ as the patient is no longer being managed on e-RS and is now with the chosen provider waiting an appointment date. </a:t>
            </a:r>
          </a:p>
          <a:p>
            <a:pPr defTabSz="1219170">
              <a:lnSpc>
                <a:spcPct val="90000"/>
              </a:lnSpc>
              <a:spcBef>
                <a:spcPct val="20000"/>
              </a:spcBef>
              <a:buClr>
                <a:srgbClr val="009632"/>
              </a:buClr>
            </a:pPr>
            <a:endParaRPr lang="en-US" sz="2000" dirty="0"/>
          </a:p>
          <a:p>
            <a:pPr defTabSz="1219170">
              <a:lnSpc>
                <a:spcPct val="90000"/>
              </a:lnSpc>
              <a:spcBef>
                <a:spcPct val="20000"/>
              </a:spcBef>
              <a:buClr>
                <a:srgbClr val="009632"/>
              </a:buClr>
            </a:pPr>
            <a:r>
              <a:rPr lang="en-US" sz="2000" kern="1200" dirty="0">
                <a:latin typeface="+mn-lt"/>
                <a:ea typeface="+mn-ea"/>
                <a:cs typeface="+mn-cs"/>
              </a:rPr>
              <a:t>The patient will now be booked onto the hospital system directly, in this case – IPM, Derriford’s Hospitals system</a:t>
            </a:r>
            <a:r>
              <a:rPr lang="en-US" sz="1800" kern="1200" dirty="0">
                <a:latin typeface="+mn-lt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517239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HS Devon CCG">
      <a:dk1>
        <a:sysClr val="windowText" lastClr="000000"/>
      </a:dk1>
      <a:lt1>
        <a:sysClr val="window" lastClr="FFFFFF"/>
      </a:lt1>
      <a:dk2>
        <a:srgbClr val="003087"/>
      </a:dk2>
      <a:lt2>
        <a:srgbClr val="425563"/>
      </a:lt2>
      <a:accent1>
        <a:srgbClr val="005EB8"/>
      </a:accent1>
      <a:accent2>
        <a:srgbClr val="003087"/>
      </a:accent2>
      <a:accent3>
        <a:srgbClr val="009639"/>
      </a:accent3>
      <a:accent4>
        <a:srgbClr val="41B6E6"/>
      </a:accent4>
      <a:accent5>
        <a:srgbClr val="AE2573"/>
      </a:accent5>
      <a:accent6>
        <a:srgbClr val="ED8B00"/>
      </a:accent6>
      <a:hlink>
        <a:srgbClr val="003087"/>
      </a:hlink>
      <a:folHlink>
        <a:srgbClr val="AE257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208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Blank</vt:lpstr>
      <vt:lpstr>How to…. Track a referral on e-RS – step by step</vt:lpstr>
      <vt:lpstr>How to know when a patient has been ‘deferred to provider’ &amp; what this means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to…. Attach a Referral Letter to e-RS</dc:title>
  <dc:creator>Natalie Burnside</dc:creator>
  <cp:lastModifiedBy>Suzanna Morris</cp:lastModifiedBy>
  <cp:revision>11</cp:revision>
  <dcterms:created xsi:type="dcterms:W3CDTF">2021-10-06T13:46:23Z</dcterms:created>
  <dcterms:modified xsi:type="dcterms:W3CDTF">2024-06-14T14:44:15Z</dcterms:modified>
</cp:coreProperties>
</file>