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73" r:id="rId3"/>
    <p:sldId id="274" r:id="rId4"/>
    <p:sldId id="27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10366176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2051" name="Picture 3" descr="C:\Data\Editor\Pictures\NEW Devon CCG\General\Graphic Design\logos\NHS Devon CCG\NHS Devon CCG logo - BLU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353" y="452776"/>
            <a:ext cx="2515449" cy="9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3292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40704" y="-219405"/>
            <a:ext cx="12673408" cy="7200800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1424" y="3886200"/>
            <a:ext cx="9451776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8" name="Picture 2" descr="C:\Data\Editor\Pictures\NEW Devon CCG\General\Graphic Design\logos\NHS Devon CCG\NHS Devon CCG logo - WHIT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351" y="452776"/>
            <a:ext cx="2515451" cy="9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C:\Data\Editor\Pictures\NEW Devon CCG\General\Graphic Design\logos\NHS Devon CCG\Branding\NHS Devon CCG branding - PowerPoint WHITE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0" y="5857901"/>
            <a:ext cx="6096000" cy="1000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8526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85010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133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00441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12777"/>
            <a:ext cx="5384800" cy="4713388"/>
          </a:xfrm>
        </p:spPr>
        <p:txBody>
          <a:bodyPr/>
          <a:lstStyle>
            <a:lvl1pPr>
              <a:defRPr sz="2133"/>
            </a:lvl1pPr>
            <a:lvl2pPr marL="609585" indent="0">
              <a:buNone/>
              <a:defRPr sz="2133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12777"/>
            <a:ext cx="5384800" cy="4713388"/>
          </a:xfrm>
        </p:spPr>
        <p:txBody>
          <a:bodyPr/>
          <a:lstStyle>
            <a:lvl1pPr>
              <a:defRPr sz="2133"/>
            </a:lvl1pPr>
            <a:lvl2pPr>
              <a:defRPr sz="24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85010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509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85010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12776"/>
            <a:ext cx="5386917" cy="639763"/>
          </a:xfrm>
        </p:spPr>
        <p:txBody>
          <a:bodyPr anchor="ctr"/>
          <a:lstStyle>
            <a:lvl1pPr marL="0" indent="0">
              <a:buNone/>
              <a:defRPr sz="2133" b="1">
                <a:solidFill>
                  <a:srgbClr val="009632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133"/>
            </a:lvl1pPr>
            <a:lvl2pPr>
              <a:defRPr sz="2133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412776"/>
            <a:ext cx="5389033" cy="639763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rgbClr val="009632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133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91843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918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4297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ctr">
            <a:normAutofit/>
          </a:bodyPr>
          <a:lstStyle>
            <a:lvl1pPr algn="l">
              <a:defRPr sz="2400" b="1">
                <a:solidFill>
                  <a:srgbClr val="00963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8313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8501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12777"/>
            <a:ext cx="10972800" cy="47133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3" descr="C:\Data\Editor\Pictures\NEW Devon CCG\General\Graphic Design\logos\NHS Devon CCG\Branding\NHS Devon CCG branding - PowerPoint.png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0" y="5857901"/>
            <a:ext cx="6096000" cy="1000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1330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sldNum="0" hdr="0" ftr="0" dt="0"/>
  <p:txStyles>
    <p:titleStyle>
      <a:lvl1pPr algn="l" defTabSz="1219170" rtl="0" eaLnBrk="1" latinLnBrk="0" hangingPunct="1">
        <a:spcBef>
          <a:spcPct val="0"/>
        </a:spcBef>
        <a:buNone/>
        <a:defRPr sz="4000" kern="1200">
          <a:solidFill>
            <a:srgbClr val="005EB8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57189" indent="-457189" algn="l" defTabSz="1219170" rtl="0" eaLnBrk="1" latinLnBrk="0" hangingPunct="1">
        <a:spcBef>
          <a:spcPct val="20000"/>
        </a:spcBef>
        <a:buClr>
          <a:srgbClr val="009632"/>
        </a:buClr>
        <a:buFont typeface="Wingdings" panose="05000000000000000000" pitchFamily="2" charset="2"/>
        <a:buChar char="§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Clr>
          <a:srgbClr val="00963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ortheast.devonformularyguidance.nhs.uk/referral-guidance/key-messages/eastern-pre-choice-triage-advice-guidance" TargetMode="External"/><Relationship Id="rId2" Type="http://schemas.openxmlformats.org/officeDocument/2006/relationships/hyperlink" Target="https://southwest.devonformularyguidance.nhs.uk/referral-guidance/key-messages/south-devon-torbay-pre-choice-triage-advice-guidance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hyperlink" Target="https://southwest.devonformularyguidance.nhs.uk/referral-guidance/key-messages/western-pre-choice-triage-advice-guidance" TargetMode="External"/><Relationship Id="rId4" Type="http://schemas.openxmlformats.org/officeDocument/2006/relationships/hyperlink" Target="https://northeast.devonformularyguidance.nhs.uk/referral-guidance/key-messages/northern-pre-choice-triage-advice-guidanc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8DD27-3E18-4D1B-89F0-C05321424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>
                <a:solidFill>
                  <a:srgbClr val="00B050"/>
                </a:solidFill>
              </a:rPr>
              <a:t>How to…. Request Advice &amp; Guidance – step by step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615F2B-EAC3-4CFA-9745-43DA5D6FA81B}"/>
              </a:ext>
            </a:extLst>
          </p:cNvPr>
          <p:cNvSpPr txBox="1"/>
          <p:nvPr/>
        </p:nvSpPr>
        <p:spPr>
          <a:xfrm>
            <a:off x="735106" y="1228165"/>
            <a:ext cx="1107141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Please see links below for the available Advice and Guidance (A&amp;G) services on e-Referrals. </a:t>
            </a:r>
          </a:p>
          <a:p>
            <a:endParaRPr lang="en-GB" sz="180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hlinkClick r:id="rId2"/>
              </a:rPr>
              <a:t>Torbay &amp; South Devon NHS Foundation Trust </a:t>
            </a:r>
            <a:endParaRPr lang="en-GB" sz="180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hlinkClick r:id="rId3"/>
              </a:rPr>
              <a:t>Royal Devon &amp; Exeter NHS Foundation Trust </a:t>
            </a:r>
            <a:endParaRPr lang="en-GB" sz="180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hlinkClick r:id="rId4"/>
              </a:rPr>
              <a:t>Northern Devon Healthcare NHS Trust</a:t>
            </a:r>
            <a:endParaRPr lang="en-GB" sz="180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hlinkClick r:id="rId5"/>
              </a:rPr>
              <a:t>University Hospital Plymouth NHS Trust</a:t>
            </a:r>
            <a:endParaRPr lang="en-GB" sz="180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endParaRPr lang="en-GB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r>
              <a:rPr lang="en-GB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en-GB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Select patient in NHS e-Referral system or from your GP clinical system in the usual way, Select </a:t>
            </a:r>
            <a:r>
              <a:rPr lang="en-GB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Refer/Advice</a:t>
            </a: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GB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</a:p>
          <a:p>
            <a:endParaRPr lang="en-GB" sz="180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sz="180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983421F-1B72-47B1-8D97-89A4263C0DF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3267" y="4186149"/>
            <a:ext cx="8916874" cy="1519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283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39F78-AC84-4E71-B00B-251B977F2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" y="274637"/>
            <a:ext cx="11487150" cy="850107"/>
          </a:xfrm>
        </p:spPr>
        <p:txBody>
          <a:bodyPr>
            <a:noAutofit/>
          </a:bodyPr>
          <a:lstStyle/>
          <a:p>
            <a:r>
              <a:rPr lang="en-GB" sz="3200" b="1" dirty="0">
                <a:solidFill>
                  <a:srgbClr val="00B050"/>
                </a:solidFill>
              </a:rPr>
              <a:t>How to…. Request Advice &amp; Guidance – step by step cont..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B8132A-70AD-4340-836C-FAA096347005}"/>
              </a:ext>
            </a:extLst>
          </p:cNvPr>
          <p:cNvSpPr txBox="1"/>
          <p:nvPr/>
        </p:nvSpPr>
        <p:spPr>
          <a:xfrm>
            <a:off x="726140" y="1143794"/>
            <a:ext cx="10972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Complete </a:t>
            </a:r>
            <a:r>
              <a:rPr lang="en-GB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Service Search Criteria 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screen. Select </a:t>
            </a:r>
            <a:r>
              <a:rPr lang="en-GB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Advice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for the Request Type. </a:t>
            </a:r>
            <a:r>
              <a:rPr lang="en-GB" sz="18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Select appropriate </a:t>
            </a:r>
            <a:r>
              <a:rPr lang="en-GB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Specialty</a:t>
            </a:r>
            <a:r>
              <a:rPr lang="en-GB" sz="18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and </a:t>
            </a:r>
            <a:r>
              <a:rPr lang="en-GB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Clinic Type</a:t>
            </a:r>
            <a:r>
              <a:rPr lang="en-GB" sz="18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. Select </a:t>
            </a:r>
            <a:r>
              <a:rPr lang="en-GB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Search Primary Care.</a:t>
            </a:r>
          </a:p>
          <a:p>
            <a:pPr algn="l"/>
            <a:endParaRPr lang="en-GB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endParaRPr lang="en-GB" sz="1800" b="1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endParaRPr lang="en-GB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endParaRPr lang="en-GB" sz="1800" b="1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endParaRPr lang="en-GB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endParaRPr lang="en-GB" sz="1800" b="1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endParaRPr lang="en-GB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endParaRPr lang="en-GB" sz="1800" b="1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endParaRPr lang="en-GB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endParaRPr lang="en-GB" sz="1800" b="1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endParaRPr lang="en-GB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endParaRPr lang="en-GB" sz="1800" b="1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r>
              <a:rPr lang="en-GB" sz="18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Select the service at the Trust you would like to obtain the Advice and Guidance from. Select </a:t>
            </a:r>
            <a:r>
              <a:rPr lang="en-GB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Request</a:t>
            </a:r>
            <a:endParaRPr lang="en-GB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sz="180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6B4BCD9-36EF-4652-ACB7-FAB9F42CBB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2575" y="1874898"/>
            <a:ext cx="8782050" cy="296227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19F1E6B-2C4F-4E3D-9160-283378D29F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2903" y="5439335"/>
            <a:ext cx="4305300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200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8F81C-35C4-4A0B-8AFC-F14DFCF3C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b="1" dirty="0">
                <a:solidFill>
                  <a:srgbClr val="00B050"/>
                </a:solidFill>
              </a:rPr>
              <a:t>How to…. Request Advice &amp; Guidance – step by step cont..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28E2B8-9A15-48E9-BBE5-F1E7995AA0B6}"/>
              </a:ext>
            </a:extLst>
          </p:cNvPr>
          <p:cNvSpPr txBox="1"/>
          <p:nvPr/>
        </p:nvSpPr>
        <p:spPr>
          <a:xfrm>
            <a:off x="753035" y="1219200"/>
            <a:ext cx="1053353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Complete </a:t>
            </a:r>
            <a:r>
              <a:rPr lang="en-GB" b="1" dirty="0"/>
              <a:t>Advice Request Details, </a:t>
            </a:r>
            <a:r>
              <a:rPr lang="en-GB" dirty="0"/>
              <a:t>adding any attachments if relevant.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Select if you authorise the provider to convert the referral if appropriate. </a:t>
            </a:r>
          </a:p>
          <a:p>
            <a:endParaRPr lang="en-GB" dirty="0"/>
          </a:p>
          <a:p>
            <a:r>
              <a:rPr lang="en-GB" dirty="0"/>
              <a:t>Select </a:t>
            </a:r>
            <a:r>
              <a:rPr lang="en-GB" b="1" dirty="0"/>
              <a:t>Send Request </a:t>
            </a:r>
            <a:r>
              <a:rPr lang="en-GB" dirty="0"/>
              <a:t>- this will allow selection once all mandatory fields completed.</a:t>
            </a:r>
          </a:p>
          <a:p>
            <a:endParaRPr lang="en-GB" dirty="0"/>
          </a:p>
          <a:p>
            <a:r>
              <a:rPr lang="en-GB" dirty="0"/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A0B3DE5-D224-4713-83B9-991A742B96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300" y="1682988"/>
            <a:ext cx="11047780" cy="2993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570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39E6DA5-23F1-4175-A317-EDB172463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2" y="273049"/>
            <a:ext cx="10627358" cy="1162051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3200" dirty="0">
                <a:solidFill>
                  <a:srgbClr val="00B050"/>
                </a:solidFill>
              </a:rPr>
              <a:t>How to…. Request Advice &amp; Guidance – step by step cont..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16072E8-2F7B-42AC-9425-0AC1BB2226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2" y="2790030"/>
            <a:ext cx="9662158" cy="1792129"/>
          </a:xfrm>
          <a:prstGeom prst="rect">
            <a:avLst/>
          </a:prstGeom>
          <a:noFill/>
        </p:spPr>
      </p:pic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1FC6F645-15BF-44FC-8EE7-080E0877E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10312398" cy="4691063"/>
          </a:xfrm>
        </p:spPr>
        <p:txBody>
          <a:bodyPr/>
          <a:lstStyle/>
          <a:p>
            <a:pPr algn="ctr"/>
            <a:endParaRPr lang="en-US" sz="1800" dirty="0"/>
          </a:p>
          <a:p>
            <a:pPr algn="ctr"/>
            <a:endParaRPr lang="en-US" sz="1800" dirty="0"/>
          </a:p>
          <a:p>
            <a:r>
              <a:rPr lang="en-US" sz="1800" dirty="0"/>
              <a:t>You can find all advice and guidance responses in the </a:t>
            </a:r>
            <a:r>
              <a:rPr lang="en-US" sz="1800" b="1" dirty="0"/>
              <a:t>advice and guidance</a:t>
            </a:r>
            <a:r>
              <a:rPr lang="en-US" sz="1800" dirty="0"/>
              <a:t> box within your worklists</a:t>
            </a:r>
          </a:p>
        </p:txBody>
      </p:sp>
    </p:spTree>
    <p:extLst>
      <p:ext uri="{BB962C8B-B14F-4D97-AF65-F5344CB8AC3E}">
        <p14:creationId xmlns:p14="http://schemas.microsoft.com/office/powerpoint/2010/main" val="349717006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NHS Devon CCG">
      <a:dk1>
        <a:sysClr val="windowText" lastClr="000000"/>
      </a:dk1>
      <a:lt1>
        <a:sysClr val="window" lastClr="FFFFFF"/>
      </a:lt1>
      <a:dk2>
        <a:srgbClr val="003087"/>
      </a:dk2>
      <a:lt2>
        <a:srgbClr val="425563"/>
      </a:lt2>
      <a:accent1>
        <a:srgbClr val="005EB8"/>
      </a:accent1>
      <a:accent2>
        <a:srgbClr val="003087"/>
      </a:accent2>
      <a:accent3>
        <a:srgbClr val="009639"/>
      </a:accent3>
      <a:accent4>
        <a:srgbClr val="41B6E6"/>
      </a:accent4>
      <a:accent5>
        <a:srgbClr val="AE2573"/>
      </a:accent5>
      <a:accent6>
        <a:srgbClr val="ED8B00"/>
      </a:accent6>
      <a:hlink>
        <a:srgbClr val="003087"/>
      </a:hlink>
      <a:folHlink>
        <a:srgbClr val="AE257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216</Words>
  <Application>Microsoft Office PowerPoint</Application>
  <PresentationFormat>Widescreen</PresentationFormat>
  <Paragraphs>54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Wingdings</vt:lpstr>
      <vt:lpstr>Blank</vt:lpstr>
      <vt:lpstr>How to…. Request Advice &amp; Guidance – step by step</vt:lpstr>
      <vt:lpstr>How to…. Request Advice &amp; Guidance – step by step cont..</vt:lpstr>
      <vt:lpstr>How to…. Request Advice &amp; Guidance – step by step cont..</vt:lpstr>
      <vt:lpstr>How to…. Request Advice &amp; Guidance – step by step cont..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to…. Attach a Referral Letter to e-RS</dc:title>
  <dc:creator>Natalie Burnside</dc:creator>
  <cp:lastModifiedBy>Natalie Burnside</cp:lastModifiedBy>
  <cp:revision>13</cp:revision>
  <dcterms:created xsi:type="dcterms:W3CDTF">2021-10-06T13:46:23Z</dcterms:created>
  <dcterms:modified xsi:type="dcterms:W3CDTF">2022-02-01T11:13:25Z</dcterms:modified>
</cp:coreProperties>
</file>