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61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2051" name="Picture 3" descr="C:\Data\Editor\Pictures\NEW Devon CCG\General\Graphic Design\logos\NHS Devon CCG\NHS Devon CCG logo - BLU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3" y="452776"/>
            <a:ext cx="2515449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9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40704" y="-219405"/>
            <a:ext cx="12673408" cy="72008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886200"/>
            <a:ext cx="94517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2" descr="C:\Data\Editor\Pictures\NEW Devon CCG\General\Graphic Design\logos\NHS Devon CCG\NHS Devon CCG logo -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1" y="452776"/>
            <a:ext cx="2515451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ata\Editor\Pictures\NEW Devon CCG\General\Graphic Design\logos\NHS Devon CCG\Branding\NHS Devon CCG branding - PowerPoint WHIT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2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3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4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2777"/>
            <a:ext cx="5384800" cy="4713388"/>
          </a:xfrm>
        </p:spPr>
        <p:txBody>
          <a:bodyPr/>
          <a:lstStyle>
            <a:lvl1pPr>
              <a:defRPr sz="2133"/>
            </a:lvl1pPr>
            <a:lvl2pPr marL="609585" indent="0">
              <a:buNone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2777"/>
            <a:ext cx="5384800" cy="47133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5386917" cy="639763"/>
          </a:xfrm>
        </p:spPr>
        <p:txBody>
          <a:bodyPr anchor="ctr"/>
          <a:lstStyle>
            <a:lvl1pPr marL="0" indent="0">
              <a:buNone/>
              <a:defRPr sz="2133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12776"/>
            <a:ext cx="5389033" cy="639763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963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33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84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2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ctr">
            <a:normAutofit/>
          </a:bodyPr>
          <a:lstStyle>
            <a:lvl1pPr algn="l">
              <a:defRPr sz="2400" b="1">
                <a:solidFill>
                  <a:srgbClr val="00963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3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10972800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3" descr="C:\Data\Editor\Pictures\NEW Devon CCG\General\Graphic Design\logos\NHS Devon CCG\Branding\NHS Devon CCG branding - PowerPoint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857901"/>
            <a:ext cx="6096000" cy="10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3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lvl1pPr algn="l" defTabSz="1219170" rtl="0" eaLnBrk="1" latinLnBrk="0" hangingPunct="1">
        <a:spcBef>
          <a:spcPct val="0"/>
        </a:spcBef>
        <a:buNone/>
        <a:defRPr sz="4000" kern="1200">
          <a:solidFill>
            <a:srgbClr val="005EB8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1219170" rtl="0" eaLnBrk="1" latinLnBrk="0" hangingPunct="1">
        <a:spcBef>
          <a:spcPct val="20000"/>
        </a:spcBef>
        <a:buClr>
          <a:srgbClr val="009632"/>
        </a:buClr>
        <a:buFont typeface="Wingdings" panose="05000000000000000000" pitchFamily="2" charset="2"/>
        <a:buChar char="§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rgbClr val="00963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east.devonformularyguidance.nhs.uk/referral-guidance/key-messages/eastern-pre-choice-triage-advice-guidance" TargetMode="External"/><Relationship Id="rId2" Type="http://schemas.openxmlformats.org/officeDocument/2006/relationships/hyperlink" Target="https://southwest.devonformularyguidance.nhs.uk/referral-guidance/key-messages/south-devon-torbay-pre-choice-triage-advice-guidance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hyperlink" Target="https://southwest.devonformularyguidance.nhs.uk/referral-guidance/key-messages/western-pre-choice-triage-advice-guidance" TargetMode="External"/><Relationship Id="rId4" Type="http://schemas.openxmlformats.org/officeDocument/2006/relationships/hyperlink" Target="https://northeast.devonformularyguidance.nhs.uk/referral-guidance/key-messages/northern-pre-choice-triage-advice-guidan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DD27-3E18-4D1B-89F0-C0532142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Request Advice &amp; Guidance – step by 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615F2B-EAC3-4CFA-9745-43DA5D6FA81B}"/>
              </a:ext>
            </a:extLst>
          </p:cNvPr>
          <p:cNvSpPr txBox="1"/>
          <p:nvPr/>
        </p:nvSpPr>
        <p:spPr>
          <a:xfrm>
            <a:off x="735106" y="1228165"/>
            <a:ext cx="110714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Please see links below for the available Advice and Guidance (A&amp;G) services on e-Referrals. </a:t>
            </a:r>
          </a:p>
          <a:p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Torbay &amp; South Devon NHS Foundation Trust </a:t>
            </a:r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Royal Devon &amp; Exeter NHS Foundation Trust </a:t>
            </a:r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Northern Devon Healthcare NHS Trust</a:t>
            </a:r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5"/>
              </a:rPr>
              <a:t>University Hospital Plymouth NHS Trust</a:t>
            </a:r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Select patient in NHS e-Referral system or from your GP clinical system in the usual way, Select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Refer/Advice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83421F-1B72-47B1-8D97-89A4263C0D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267" y="4186149"/>
            <a:ext cx="8916874" cy="151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8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9F78-AC84-4E71-B00B-251B977F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74637"/>
            <a:ext cx="11487150" cy="850107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Request Advice &amp; Guidance – step by step cont..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B8132A-70AD-4340-836C-FAA096347005}"/>
              </a:ext>
            </a:extLst>
          </p:cNvPr>
          <p:cNvSpPr txBox="1"/>
          <p:nvPr/>
        </p:nvSpPr>
        <p:spPr>
          <a:xfrm>
            <a:off x="726140" y="1143794"/>
            <a:ext cx="10972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Complete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Service Search Criteria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screen. Select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Advice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for the Request Type. </a:t>
            </a: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Select appropriate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Specialty</a:t>
            </a: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Clinic Type</a:t>
            </a:r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Select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Search Primary Care.</a:t>
            </a:r>
          </a:p>
          <a:p>
            <a:pPr algn="l"/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GB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Select the service at the Trust you would like to obtain the Advice and Guidance from. Select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Request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6B4BCD9-36EF-4652-ACB7-FAB9F42CB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1874898"/>
            <a:ext cx="8782050" cy="29622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19F1E6B-2C4F-4E3D-9160-283378D29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903" y="5439335"/>
            <a:ext cx="4305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0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F81C-35C4-4A0B-8AFC-F14DFCF3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How to…. Request Advice &amp; Guidance – step by step cont..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28E2B8-9A15-48E9-BBE5-F1E7995AA0B6}"/>
              </a:ext>
            </a:extLst>
          </p:cNvPr>
          <p:cNvSpPr txBox="1"/>
          <p:nvPr/>
        </p:nvSpPr>
        <p:spPr>
          <a:xfrm>
            <a:off x="753035" y="1219200"/>
            <a:ext cx="105335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</a:t>
            </a:r>
            <a:r>
              <a:rPr lang="en-GB" b="1" dirty="0"/>
              <a:t>Advice Request Details, </a:t>
            </a:r>
            <a:r>
              <a:rPr lang="en-GB" dirty="0"/>
              <a:t>adding any attachments if relevant.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Select if you authorise the provider to convert the referral if appropriate. </a:t>
            </a:r>
          </a:p>
          <a:p>
            <a:endParaRPr lang="en-GB" dirty="0"/>
          </a:p>
          <a:p>
            <a:r>
              <a:rPr lang="en-GB" dirty="0"/>
              <a:t>Select </a:t>
            </a:r>
            <a:r>
              <a:rPr lang="en-GB" b="1" dirty="0"/>
              <a:t>Send Request </a:t>
            </a:r>
            <a:r>
              <a:rPr lang="en-GB" dirty="0"/>
              <a:t>- this will allow selection once all mandatory fields completed.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0B3DE5-D224-4713-83B9-991A742B9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682988"/>
            <a:ext cx="11047780" cy="299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57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9E6DA5-23F1-4175-A317-EDB172463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273049"/>
            <a:ext cx="10627358" cy="116205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dirty="0">
                <a:solidFill>
                  <a:srgbClr val="00B050"/>
                </a:solidFill>
              </a:rPr>
              <a:t>How to…. Request Advice &amp; Guidance – step by step cont..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6072E8-2F7B-42AC-9425-0AC1BB222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2" y="2790030"/>
            <a:ext cx="9662158" cy="1792129"/>
          </a:xfrm>
          <a:prstGeom prst="rect">
            <a:avLst/>
          </a:prstGeom>
          <a:noFill/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FC6F645-15BF-44FC-8EE7-080E0877E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10312398" cy="4691063"/>
          </a:xfrm>
        </p:spPr>
        <p:txBody>
          <a:bodyPr/>
          <a:lstStyle/>
          <a:p>
            <a:pPr algn="ctr"/>
            <a:endParaRPr lang="en-US" sz="1800" dirty="0"/>
          </a:p>
          <a:p>
            <a:pPr algn="ctr"/>
            <a:endParaRPr lang="en-US" sz="1800" dirty="0"/>
          </a:p>
          <a:p>
            <a:r>
              <a:rPr lang="en-US" sz="1800" dirty="0"/>
              <a:t>You can find all advice and guidance responses in the </a:t>
            </a:r>
            <a:r>
              <a:rPr lang="en-US" sz="1800" b="1" dirty="0"/>
              <a:t>advice and guidance</a:t>
            </a:r>
            <a:r>
              <a:rPr lang="en-US" sz="1800" dirty="0"/>
              <a:t> box within your worklists</a:t>
            </a:r>
          </a:p>
        </p:txBody>
      </p:sp>
    </p:spTree>
    <p:extLst>
      <p:ext uri="{BB962C8B-B14F-4D97-AF65-F5344CB8AC3E}">
        <p14:creationId xmlns:p14="http://schemas.microsoft.com/office/powerpoint/2010/main" val="34971700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HS Devon CCG">
      <a:dk1>
        <a:sysClr val="windowText" lastClr="000000"/>
      </a:dk1>
      <a:lt1>
        <a:sysClr val="window" lastClr="FFFFFF"/>
      </a:lt1>
      <a:dk2>
        <a:srgbClr val="003087"/>
      </a:dk2>
      <a:lt2>
        <a:srgbClr val="425563"/>
      </a:lt2>
      <a:accent1>
        <a:srgbClr val="005EB8"/>
      </a:accent1>
      <a:accent2>
        <a:srgbClr val="003087"/>
      </a:accent2>
      <a:accent3>
        <a:srgbClr val="009639"/>
      </a:accent3>
      <a:accent4>
        <a:srgbClr val="41B6E6"/>
      </a:accent4>
      <a:accent5>
        <a:srgbClr val="AE2573"/>
      </a:accent5>
      <a:accent6>
        <a:srgbClr val="ED8B00"/>
      </a:accent6>
      <a:hlink>
        <a:srgbClr val="003087"/>
      </a:hlink>
      <a:folHlink>
        <a:srgbClr val="AE257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216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Blank</vt:lpstr>
      <vt:lpstr>How to…. Request Advice &amp; Guidance – step by step</vt:lpstr>
      <vt:lpstr>How to…. Request Advice &amp; Guidance – step by step cont..</vt:lpstr>
      <vt:lpstr>How to…. Request Advice &amp; Guidance – step by step cont..</vt:lpstr>
      <vt:lpstr>How to…. Request Advice &amp; Guidance – step by step cont..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to…. Attach a Referral Letter to e-RS</dc:title>
  <dc:creator>Natalie Burnside</dc:creator>
  <cp:lastModifiedBy>Natalie Burnside</cp:lastModifiedBy>
  <cp:revision>13</cp:revision>
  <dcterms:created xsi:type="dcterms:W3CDTF">2021-10-06T13:46:23Z</dcterms:created>
  <dcterms:modified xsi:type="dcterms:W3CDTF">2022-02-01T11:13:25Z</dcterms:modified>
</cp:coreProperties>
</file>