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handoutMasterIdLst>
    <p:handoutMasterId r:id="rId7"/>
  </p:handoutMasterIdLst>
  <p:sldIdLst>
    <p:sldId id="271" r:id="rId5"/>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2CB320DF-D7B5-48C1-8D9F-A31991B2F758}">
          <p14:sldIdLst>
            <p14:sldId id="271"/>
          </p14:sldIdLst>
        </p14:section>
      </p14:sectionLst>
    </p:ex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athryn Kaminski" initials="KK" lastIdx="4" clrIdx="0">
    <p:extLst>
      <p:ext uri="{19B8F6BF-5375-455C-9EA6-DF929625EA0E}">
        <p15:presenceInfo xmlns:p15="http://schemas.microsoft.com/office/powerpoint/2012/main" userId="S::KaminskK@newdccg.nhs.uk::d0a41b79-5ab1-40c6-842b-fee94ca25140" providerId="AD"/>
      </p:ext>
    </p:extLst>
  </p:cmAuthor>
  <p:cmAuthor id="2" name="Jenna Little" initials="JL" lastIdx="1" clrIdx="1">
    <p:extLst>
      <p:ext uri="{19B8F6BF-5375-455C-9EA6-DF929625EA0E}">
        <p15:presenceInfo xmlns:p15="http://schemas.microsoft.com/office/powerpoint/2012/main" userId="S-1-5-21-113267498-4068612016-1645345813-1592" providerId="AD"/>
      </p:ext>
    </p:extLst>
  </p:cmAuthor>
  <p:cmAuthor id="3" name="Jenna Little" initials="JL [2]" lastIdx="1" clrIdx="2">
    <p:extLst>
      <p:ext uri="{19B8F6BF-5375-455C-9EA6-DF929625EA0E}">
        <p15:presenceInfo xmlns:p15="http://schemas.microsoft.com/office/powerpoint/2012/main" userId="S::LittleJ@newdccg.nhs.uk::e9935eca-6b17-4c43-b3af-9cc8e51671f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632"/>
    <a:srgbClr val="005EB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800" y="5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85C33EA-E62C-4B16-A0B7-EDB6D1E756A5}"/>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EEEEDF44-3418-472F-ADBE-9D40C5395837}"/>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E1ABFBA-D0D7-493B-BD46-0BF11DE01F20}" type="datetimeFigureOut">
              <a:rPr lang="en-GB" smtClean="0"/>
              <a:t>01/02/2022</a:t>
            </a:fld>
            <a:endParaRPr lang="en-GB"/>
          </a:p>
        </p:txBody>
      </p:sp>
      <p:sp>
        <p:nvSpPr>
          <p:cNvPr id="4" name="Footer Placeholder 3">
            <a:extLst>
              <a:ext uri="{FF2B5EF4-FFF2-40B4-BE49-F238E27FC236}">
                <a16:creationId xmlns:a16="http://schemas.microsoft.com/office/drawing/2014/main" id="{3CD1617E-B253-4EE5-80AC-CA0A4DADD8F2}"/>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r>
              <a:rPr lang="en-GB"/>
              <a:t>Last Updated By: SOP Working Group</a:t>
            </a:r>
          </a:p>
        </p:txBody>
      </p:sp>
      <p:sp>
        <p:nvSpPr>
          <p:cNvPr id="5" name="Slide Number Placeholder 4">
            <a:extLst>
              <a:ext uri="{FF2B5EF4-FFF2-40B4-BE49-F238E27FC236}">
                <a16:creationId xmlns:a16="http://schemas.microsoft.com/office/drawing/2014/main" id="{98528EDB-E2E7-4346-92D3-68EC18DEE2C6}"/>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821296F-E43E-49C9-A086-7E47589170B2}" type="slidenum">
              <a:rPr lang="en-GB" smtClean="0"/>
              <a:t>‹#›</a:t>
            </a:fld>
            <a:endParaRPr lang="en-GB"/>
          </a:p>
        </p:txBody>
      </p:sp>
    </p:spTree>
    <p:extLst>
      <p:ext uri="{BB962C8B-B14F-4D97-AF65-F5344CB8AC3E}">
        <p14:creationId xmlns:p14="http://schemas.microsoft.com/office/powerpoint/2010/main" val="398151048"/>
      </p:ext>
    </p:extLst>
  </p:cSld>
  <p:clrMap bg1="lt1" tx1="dk1" bg2="lt2" tx2="dk2" accent1="accent1" accent2="accent2" accent3="accent3" accent4="accent4" accent5="accent5" accent6="accent6" hlink="hlink" folHlink="folHlink"/>
  <p:hf sldNum="0"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123BBEE-AE6C-4720-BC14-D05D5A40DDAE}" type="datetimeFigureOut">
              <a:rPr lang="en-GB" smtClean="0"/>
              <a:t>01/02/2022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r>
              <a:rPr lang="en-GB"/>
              <a:t>Last Updated By: SOP Working Group</a:t>
            </a: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82969E0-68F0-4E3F-A7C6-99AF63C3B7CA}" type="slidenum">
              <a:rPr lang="en-GB" smtClean="0"/>
              <a:t>‹#›</a:t>
            </a:fld>
            <a:endParaRPr lang="en-GB"/>
          </a:p>
        </p:txBody>
      </p:sp>
    </p:spTree>
    <p:extLst>
      <p:ext uri="{BB962C8B-B14F-4D97-AF65-F5344CB8AC3E}">
        <p14:creationId xmlns:p14="http://schemas.microsoft.com/office/powerpoint/2010/main" val="316851767"/>
      </p:ext>
    </p:extLst>
  </p:cSld>
  <p:clrMap bg1="lt1" tx1="dk1" bg2="lt2" tx2="dk2" accent1="accent1" accent2="accent2" accent3="accent3" accent4="accent4" accent5="accent5" accent6="accent6" hlink="hlink" folHlink="folHlink"/>
  <p:hf sldNum="0"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685800" y="2914650"/>
            <a:ext cx="7774632" cy="1314450"/>
          </a:xfrm>
        </p:spPr>
        <p:txBody>
          <a:bodyPr/>
          <a:lstStyle>
            <a:lvl1pPr marL="0" indent="0" algn="l">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pic>
        <p:nvPicPr>
          <p:cNvPr id="2051" name="Picture 3" descr="C:\Data\Editor\Pictures\NEW Devon CCG\General\Graphic Design\logos\NHS Devon CCG\NHS Devon CCG logo - BLUE.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948264" y="339582"/>
            <a:ext cx="1886587" cy="72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130057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4" name="Rectangle 3"/>
          <p:cNvSpPr/>
          <p:nvPr userDrawn="1"/>
        </p:nvSpPr>
        <p:spPr>
          <a:xfrm>
            <a:off x="-180528" y="-164554"/>
            <a:ext cx="9505056" cy="5400600"/>
          </a:xfrm>
          <a:prstGeom prst="rect">
            <a:avLst/>
          </a:prstGeom>
          <a:solidFill>
            <a:srgbClr val="005EB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ctrTitle"/>
          </p:nvPr>
        </p:nvSpPr>
        <p:spPr>
          <a:xfrm>
            <a:off x="685800" y="1597819"/>
            <a:ext cx="7772400" cy="1102519"/>
          </a:xfrm>
        </p:spPr>
        <p:txBody>
          <a:bodyPr/>
          <a:lstStyle>
            <a:lvl1pPr>
              <a:defRPr>
                <a:solidFill>
                  <a:schemeClr val="bg1"/>
                </a:solidFill>
              </a:defRPr>
            </a:lvl1pPr>
          </a:lstStyle>
          <a:p>
            <a:r>
              <a:rPr lang="en-US"/>
              <a:t>Click to edit Master title style</a:t>
            </a:r>
            <a:endParaRPr lang="en-GB"/>
          </a:p>
        </p:txBody>
      </p:sp>
      <p:sp>
        <p:nvSpPr>
          <p:cNvPr id="3" name="Subtitle 2"/>
          <p:cNvSpPr>
            <a:spLocks noGrp="1"/>
          </p:cNvSpPr>
          <p:nvPr>
            <p:ph type="subTitle" idx="1"/>
          </p:nvPr>
        </p:nvSpPr>
        <p:spPr>
          <a:xfrm>
            <a:off x="683568" y="2914650"/>
            <a:ext cx="7088832" cy="1314450"/>
          </a:xfrm>
        </p:spPr>
        <p:txBody>
          <a:bodyPr/>
          <a:lstStyle>
            <a:lvl1pPr marL="0" indent="0" algn="l">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pic>
        <p:nvPicPr>
          <p:cNvPr id="8" name="Picture 2" descr="C:\Data\Editor\Pictures\NEW Devon CCG\General\Graphic Design\logos\NHS Devon CCG\NHS Devon CCG logo - WHITE.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948263" y="339582"/>
            <a:ext cx="1886588" cy="720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descr="C:\Data\Editor\Pictures\NEW Devon CCG\General\Graphic Design\logos\NHS Devon CCG\Branding\NHS Devon CCG branding - PowerPoint WHITE.pn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flipH="1">
            <a:off x="4572000" y="4393426"/>
            <a:ext cx="4572000" cy="7500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98139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8"/>
            <a:ext cx="8229600" cy="637580"/>
          </a:xfrm>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defRPr sz="1600"/>
            </a:lvl1pPr>
          </a:lstStyle>
          <a:p>
            <a:pPr lvl="0"/>
            <a:r>
              <a:rPr lang="en-US"/>
              <a:t>Click to edit Master text styles</a:t>
            </a:r>
          </a:p>
        </p:txBody>
      </p:sp>
    </p:spTree>
    <p:extLst>
      <p:ext uri="{BB962C8B-B14F-4D97-AF65-F5344CB8AC3E}">
        <p14:creationId xmlns:p14="http://schemas.microsoft.com/office/powerpoint/2010/main" val="33305999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059582"/>
            <a:ext cx="4038600" cy="3535041"/>
          </a:xfrm>
        </p:spPr>
        <p:txBody>
          <a:bodyPr/>
          <a:lstStyle>
            <a:lvl1pPr>
              <a:defRPr sz="1600"/>
            </a:lvl1pPr>
            <a:lvl2pPr marL="457200" indent="0">
              <a:buNone/>
              <a:defRPr sz="16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p:txBody>
      </p:sp>
      <p:sp>
        <p:nvSpPr>
          <p:cNvPr id="4" name="Content Placeholder 3"/>
          <p:cNvSpPr>
            <a:spLocks noGrp="1"/>
          </p:cNvSpPr>
          <p:nvPr>
            <p:ph sz="half" idx="2"/>
          </p:nvPr>
        </p:nvSpPr>
        <p:spPr>
          <a:xfrm>
            <a:off x="4648200" y="1059582"/>
            <a:ext cx="4038600" cy="3535041"/>
          </a:xfrm>
        </p:spPr>
        <p:txBody>
          <a:bodyPr/>
          <a:lstStyle>
            <a:lvl1pPr>
              <a:defRPr sz="1600"/>
            </a:lvl1pPr>
            <a:lvl2pPr>
              <a:defRPr sz="18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p:txBody>
      </p:sp>
      <p:sp>
        <p:nvSpPr>
          <p:cNvPr id="10" name="Title 1"/>
          <p:cNvSpPr>
            <a:spLocks noGrp="1"/>
          </p:cNvSpPr>
          <p:nvPr>
            <p:ph type="title"/>
          </p:nvPr>
        </p:nvSpPr>
        <p:spPr>
          <a:xfrm>
            <a:off x="457200" y="205978"/>
            <a:ext cx="8229600" cy="637580"/>
          </a:xfrm>
        </p:spPr>
        <p:txBody>
          <a:bodyPr/>
          <a:lstStyle/>
          <a:p>
            <a:r>
              <a:rPr lang="en-US"/>
              <a:t>Click to edit Master title style</a:t>
            </a:r>
            <a:endParaRPr lang="en-GB"/>
          </a:p>
        </p:txBody>
      </p:sp>
    </p:spTree>
    <p:extLst>
      <p:ext uri="{BB962C8B-B14F-4D97-AF65-F5344CB8AC3E}">
        <p14:creationId xmlns:p14="http://schemas.microsoft.com/office/powerpoint/2010/main" val="40709899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8"/>
            <a:ext cx="8229600" cy="63758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059582"/>
            <a:ext cx="4040188" cy="479822"/>
          </a:xfrm>
        </p:spPr>
        <p:txBody>
          <a:bodyPr anchor="ctr"/>
          <a:lstStyle>
            <a:lvl1pPr marL="0" indent="0">
              <a:buNone/>
              <a:defRPr sz="1600" b="1">
                <a:solidFill>
                  <a:srgbClr val="00963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600"/>
            </a:lvl1pPr>
            <a:lvl2pPr>
              <a:defRPr sz="16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p:txBody>
      </p:sp>
      <p:sp>
        <p:nvSpPr>
          <p:cNvPr id="5" name="Text Placeholder 4"/>
          <p:cNvSpPr>
            <a:spLocks noGrp="1"/>
          </p:cNvSpPr>
          <p:nvPr>
            <p:ph type="body" sz="quarter" idx="3"/>
          </p:nvPr>
        </p:nvSpPr>
        <p:spPr>
          <a:xfrm>
            <a:off x="4645026" y="1059582"/>
            <a:ext cx="4041775" cy="479822"/>
          </a:xfrm>
        </p:spPr>
        <p:txBody>
          <a:bodyPr anchor="ctr"/>
          <a:lstStyle>
            <a:lvl1pPr marL="0" indent="0">
              <a:buNone/>
              <a:defRPr sz="1800" b="1">
                <a:solidFill>
                  <a:srgbClr val="00963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6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a:t>Click to edit Master text styles</a:t>
            </a:r>
          </a:p>
        </p:txBody>
      </p:sp>
    </p:spTree>
    <p:extLst>
      <p:ext uri="{BB962C8B-B14F-4D97-AF65-F5344CB8AC3E}">
        <p14:creationId xmlns:p14="http://schemas.microsoft.com/office/powerpoint/2010/main" val="2651709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20997060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0882053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ctr">
            <a:normAutofit/>
          </a:bodyPr>
          <a:lstStyle>
            <a:lvl1pPr algn="l">
              <a:defRPr sz="1800" b="1">
                <a:solidFill>
                  <a:srgbClr val="009632"/>
                </a:solidFill>
              </a:defRPr>
            </a:lvl1pPr>
          </a:lstStyle>
          <a:p>
            <a:r>
              <a:rPr lang="en-US"/>
              <a:t>Click to edit Master title style</a:t>
            </a:r>
            <a:endParaRPr lang="en-GB"/>
          </a:p>
        </p:txBody>
      </p:sp>
      <p:sp>
        <p:nvSpPr>
          <p:cNvPr id="3" name="Content Placeholder 2"/>
          <p:cNvSpPr>
            <a:spLocks noGrp="1"/>
          </p:cNvSpPr>
          <p:nvPr>
            <p:ph idx="1"/>
          </p:nvPr>
        </p:nvSpPr>
        <p:spPr>
          <a:xfrm>
            <a:off x="3575050" y="204788"/>
            <a:ext cx="5111750" cy="4389835"/>
          </a:xfrm>
        </p:spPr>
        <p:txBody>
          <a:bodyPr/>
          <a:lstStyle>
            <a:lvl1pPr>
              <a:defRPr sz="18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0300600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8"/>
            <a:ext cx="8229600" cy="63758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059583"/>
            <a:ext cx="8229600" cy="3535040"/>
          </a:xfrm>
          <a:prstGeom prst="rect">
            <a:avLst/>
          </a:prstGeom>
        </p:spPr>
        <p:txBody>
          <a:bodyPr vert="horz" lIns="91440" tIns="45720" rIns="91440" bIns="45720" rtlCol="0">
            <a:noAutofit/>
          </a:bodyPr>
          <a:lstStyle/>
          <a:p>
            <a:pPr lvl="0"/>
            <a:r>
              <a:rPr lang="en-US"/>
              <a:t>Click to edit Master text styles</a:t>
            </a:r>
          </a:p>
        </p:txBody>
      </p:sp>
      <p:pic>
        <p:nvPicPr>
          <p:cNvPr id="5" name="Picture 3" descr="C:\Data\Editor\Pictures\NEW Devon CCG\General\Graphic Design\logos\NHS Devon CCG\Branding\NHS Devon CCG branding - PowerPoint.png"/>
          <p:cNvPicPr>
            <a:picLocks noChangeAspect="1" noChangeArrowheads="1"/>
          </p:cNvPicPr>
          <p:nvPr userDrawn="1"/>
        </p:nvPicPr>
        <p:blipFill>
          <a:blip r:embed="rId10">
            <a:extLst>
              <a:ext uri="{28A0092B-C50C-407E-A947-70E740481C1C}">
                <a14:useLocalDpi xmlns:a14="http://schemas.microsoft.com/office/drawing/2010/main" val="0"/>
              </a:ext>
            </a:extLst>
          </a:blip>
          <a:srcRect/>
          <a:stretch>
            <a:fillRect/>
          </a:stretch>
        </p:blipFill>
        <p:spPr bwMode="auto">
          <a:xfrm flipH="1">
            <a:off x="4572000" y="4393426"/>
            <a:ext cx="4572000" cy="7500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79061318"/>
      </p:ext>
    </p:extLst>
  </p:cSld>
  <p:clrMap bg1="lt1" tx1="dk1" bg2="lt2" tx2="dk2" accent1="accent1" accent2="accent2" accent3="accent3" accent4="accent4" accent5="accent5" accent6="accent6" hlink="hlink" folHlink="folHlink"/>
  <p:sldLayoutIdLst>
    <p:sldLayoutId id="2147483661" r:id="rId1"/>
    <p:sldLayoutId id="2147483669" r:id="rId2"/>
    <p:sldLayoutId id="2147483662" r:id="rId3"/>
    <p:sldLayoutId id="2147483664" r:id="rId4"/>
    <p:sldLayoutId id="2147483665" r:id="rId5"/>
    <p:sldLayoutId id="2147483666" r:id="rId6"/>
    <p:sldLayoutId id="2147483667" r:id="rId7"/>
    <p:sldLayoutId id="2147483668" r:id="rId8"/>
  </p:sldLayoutIdLst>
  <p:hf sldNum="0" hdr="0" ftr="0" dt="0"/>
  <p:txStyles>
    <p:titleStyle>
      <a:lvl1pPr algn="l" defTabSz="914400" rtl="0" eaLnBrk="1" latinLnBrk="0" hangingPunct="1">
        <a:spcBef>
          <a:spcPct val="0"/>
        </a:spcBef>
        <a:buNone/>
        <a:defRPr sz="3000" kern="1200">
          <a:solidFill>
            <a:srgbClr val="005EB8"/>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spcBef>
          <a:spcPct val="20000"/>
        </a:spcBef>
        <a:buClr>
          <a:srgbClr val="009632"/>
        </a:buClr>
        <a:buFont typeface="Wingdings" panose="05000000000000000000" pitchFamily="2" charset="2"/>
        <a:buChar char="§"/>
        <a:defRPr sz="1600" kern="1200">
          <a:solidFill>
            <a:schemeClr val="tx1"/>
          </a:solidFill>
          <a:latin typeface="+mn-lt"/>
          <a:ea typeface="+mn-ea"/>
          <a:cs typeface="+mn-cs"/>
        </a:defRPr>
      </a:lvl1pPr>
      <a:lvl2pPr marL="742950" indent="-285750" algn="l" defTabSz="914400" rtl="0" eaLnBrk="1" latinLnBrk="0" hangingPunct="1">
        <a:spcBef>
          <a:spcPct val="20000"/>
        </a:spcBef>
        <a:buClr>
          <a:srgbClr val="009632"/>
        </a:buClr>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0B80E5-E092-4BBA-B843-24C65453721D}"/>
              </a:ext>
            </a:extLst>
          </p:cNvPr>
          <p:cNvSpPr>
            <a:spLocks noGrp="1"/>
          </p:cNvSpPr>
          <p:nvPr>
            <p:ph type="title"/>
          </p:nvPr>
        </p:nvSpPr>
        <p:spPr>
          <a:xfrm>
            <a:off x="457199" y="90267"/>
            <a:ext cx="8229600" cy="637580"/>
          </a:xfrm>
        </p:spPr>
        <p:txBody>
          <a:bodyPr>
            <a:normAutofit fontScale="90000"/>
          </a:bodyPr>
          <a:lstStyle/>
          <a:p>
            <a:pPr algn="ctr"/>
            <a:r>
              <a:rPr lang="en-GB" sz="3200" b="1" dirty="0">
                <a:solidFill>
                  <a:srgbClr val="009632"/>
                </a:solidFill>
              </a:rPr>
              <a:t>How to…. Complete Outstanding Referrals</a:t>
            </a:r>
          </a:p>
        </p:txBody>
      </p:sp>
      <p:sp>
        <p:nvSpPr>
          <p:cNvPr id="3" name="Content Placeholder 2">
            <a:extLst>
              <a:ext uri="{FF2B5EF4-FFF2-40B4-BE49-F238E27FC236}">
                <a16:creationId xmlns:a16="http://schemas.microsoft.com/office/drawing/2014/main" id="{BD49583C-B1AD-4C2B-9D09-64E555C03E47}"/>
              </a:ext>
            </a:extLst>
          </p:cNvPr>
          <p:cNvSpPr>
            <a:spLocks noGrp="1"/>
          </p:cNvSpPr>
          <p:nvPr>
            <p:ph idx="1"/>
          </p:nvPr>
        </p:nvSpPr>
        <p:spPr>
          <a:xfrm>
            <a:off x="76840" y="691563"/>
            <a:ext cx="8967268" cy="4376027"/>
          </a:xfrm>
        </p:spPr>
        <p:txBody>
          <a:bodyPr/>
          <a:lstStyle/>
          <a:p>
            <a:pPr marL="0" indent="0">
              <a:buNone/>
            </a:pPr>
            <a:endParaRPr lang="en-GB" sz="1050" b="0" i="0" u="none" strike="noStrike" baseline="0" dirty="0">
              <a:latin typeface="Arial" panose="020B0604020202020204" pitchFamily="34" charset="0"/>
            </a:endParaRPr>
          </a:p>
          <a:p>
            <a:endParaRPr lang="en-GB" sz="1200" dirty="0">
              <a:latin typeface="Arial" panose="020B0604020202020204" pitchFamily="34" charset="0"/>
            </a:endParaRPr>
          </a:p>
          <a:p>
            <a:endParaRPr lang="en-GB" sz="1200" b="0" i="0" u="none" strike="noStrike" baseline="0" dirty="0">
              <a:latin typeface="Arial" panose="020B0604020202020204" pitchFamily="34" charset="0"/>
            </a:endParaRPr>
          </a:p>
          <a:p>
            <a:endParaRPr lang="en-GB" sz="1200" dirty="0">
              <a:latin typeface="Arial" panose="020B0604020202020204" pitchFamily="34" charset="0"/>
            </a:endParaRPr>
          </a:p>
          <a:p>
            <a:endParaRPr lang="en-GB" sz="1200" b="0" i="0" u="none" strike="noStrike" baseline="0" dirty="0">
              <a:latin typeface="Arial" panose="020B0604020202020204" pitchFamily="34" charset="0"/>
            </a:endParaRPr>
          </a:p>
          <a:p>
            <a:endParaRPr lang="en-GB" sz="1050" b="0" i="0" u="none" strike="noStrike" baseline="0" dirty="0">
              <a:latin typeface="Arial" panose="020B0604020202020204" pitchFamily="34" charset="0"/>
            </a:endParaRPr>
          </a:p>
          <a:p>
            <a:endParaRPr lang="en-GB" sz="1050" b="0" i="0" u="none" strike="noStrike" baseline="0" dirty="0">
              <a:latin typeface="Arial" panose="020B0604020202020204" pitchFamily="34" charset="0"/>
            </a:endParaRPr>
          </a:p>
          <a:p>
            <a:endParaRPr lang="en-GB" sz="1050" b="0" i="0" u="none" strike="noStrike" baseline="0" dirty="0">
              <a:latin typeface="Arial" panose="020B0604020202020204" pitchFamily="34" charset="0"/>
            </a:endParaRPr>
          </a:p>
          <a:p>
            <a:endParaRPr lang="en-GB" sz="1050" dirty="0">
              <a:latin typeface="Arial" panose="020B0604020202020204" pitchFamily="34" charset="0"/>
            </a:endParaRPr>
          </a:p>
          <a:p>
            <a:pPr marL="0" indent="0" algn="ctr">
              <a:buNone/>
            </a:pPr>
            <a:r>
              <a:rPr lang="en-GB" sz="1100" b="0" i="0" u="none" strike="noStrike" baseline="0" dirty="0">
                <a:latin typeface="Arial" panose="020B0604020202020204" pitchFamily="34" charset="0"/>
              </a:rPr>
              <a:t>Please select an appointment giving enough time for the referral to be triaged. If the referral letter is not attached by the date and time of the selected dummy appointment the UBRN will disappear from the DRSS e-RS worklists, and DRSS will not receive it. If possible, please always create the UBRN when the referral letter is ready to be attached and choose a dummy date well in advance</a:t>
            </a:r>
            <a:r>
              <a:rPr lang="en-GB" sz="1050" b="0" i="0" u="none" strike="noStrike" baseline="0" dirty="0">
                <a:latin typeface="Arial" panose="020B0604020202020204" pitchFamily="34" charset="0"/>
              </a:rPr>
              <a:t>. </a:t>
            </a:r>
          </a:p>
          <a:p>
            <a:pPr marL="0" indent="0">
              <a:buNone/>
            </a:pPr>
            <a:endParaRPr lang="en-GB" sz="1050" b="0" i="0" u="none" strike="noStrike" baseline="0" dirty="0">
              <a:latin typeface="Arial" panose="020B0604020202020204" pitchFamily="34" charset="0"/>
            </a:endParaRPr>
          </a:p>
          <a:p>
            <a:pPr marL="0" indent="0">
              <a:buNone/>
            </a:pPr>
            <a:r>
              <a:rPr lang="en-GB" sz="1050" b="0" i="0" u="none" strike="noStrike" baseline="0" dirty="0">
                <a:latin typeface="Arial" panose="020B0604020202020204" pitchFamily="34" charset="0"/>
              </a:rPr>
              <a:t>. </a:t>
            </a:r>
            <a:endParaRPr lang="en-GB" sz="1050" dirty="0"/>
          </a:p>
        </p:txBody>
      </p:sp>
      <p:sp>
        <p:nvSpPr>
          <p:cNvPr id="4" name="Speech Bubble: Rectangle with Corners Rounded 3">
            <a:extLst>
              <a:ext uri="{FF2B5EF4-FFF2-40B4-BE49-F238E27FC236}">
                <a16:creationId xmlns:a16="http://schemas.microsoft.com/office/drawing/2014/main" id="{870C394E-C79C-4DAE-9736-FFBD6B551466}"/>
              </a:ext>
            </a:extLst>
          </p:cNvPr>
          <p:cNvSpPr/>
          <p:nvPr/>
        </p:nvSpPr>
        <p:spPr>
          <a:xfrm>
            <a:off x="99890" y="637181"/>
            <a:ext cx="1413865" cy="1701348"/>
          </a:xfrm>
          <a:prstGeom prst="wedgeRoundRectCallout">
            <a:avLst>
              <a:gd name="adj1" fmla="val 103340"/>
              <a:gd name="adj2" fmla="val -504"/>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i="0" u="none" strike="noStrike" baseline="0" dirty="0">
                <a:solidFill>
                  <a:schemeClr val="bg1"/>
                </a:solidFill>
                <a:latin typeface="Arial" panose="020B0604020202020204" pitchFamily="34" charset="0"/>
              </a:rPr>
              <a:t>Please can Practices review this worklist </a:t>
            </a:r>
            <a:r>
              <a:rPr lang="en-GB" sz="1200" b="1" i="0" u="none" strike="noStrike" baseline="0" dirty="0">
                <a:solidFill>
                  <a:schemeClr val="bg1"/>
                </a:solidFill>
                <a:latin typeface="Arial" panose="020B0604020202020204" pitchFamily="34" charset="0"/>
              </a:rPr>
              <a:t>daily</a:t>
            </a:r>
            <a:r>
              <a:rPr lang="en-GB" sz="1200" i="0" u="none" strike="noStrike" baseline="0" dirty="0">
                <a:solidFill>
                  <a:schemeClr val="bg1"/>
                </a:solidFill>
                <a:latin typeface="Arial" panose="020B0604020202020204" pitchFamily="34" charset="0"/>
              </a:rPr>
              <a:t>. </a:t>
            </a:r>
          </a:p>
          <a:p>
            <a:r>
              <a:rPr lang="en-GB" sz="1200" dirty="0">
                <a:solidFill>
                  <a:schemeClr val="bg1"/>
                </a:solidFill>
                <a:latin typeface="Arial" panose="020B0604020202020204" pitchFamily="34" charset="0"/>
              </a:rPr>
              <a:t>Always e</a:t>
            </a:r>
            <a:r>
              <a:rPr lang="en-GB" sz="1200" i="0" u="none" strike="noStrike" baseline="0" dirty="0">
                <a:solidFill>
                  <a:schemeClr val="bg1"/>
                </a:solidFill>
                <a:latin typeface="Arial" panose="020B0604020202020204" pitchFamily="34" charset="0"/>
              </a:rPr>
              <a:t>nsure there are no 2WW referrals in this worklist</a:t>
            </a:r>
            <a:endParaRPr lang="en-GB" sz="1200" dirty="0">
              <a:solidFill>
                <a:schemeClr val="bg1"/>
              </a:solidFill>
            </a:endParaRPr>
          </a:p>
        </p:txBody>
      </p:sp>
      <p:sp>
        <p:nvSpPr>
          <p:cNvPr id="7" name="TextBox 6">
            <a:extLst>
              <a:ext uri="{FF2B5EF4-FFF2-40B4-BE49-F238E27FC236}">
                <a16:creationId xmlns:a16="http://schemas.microsoft.com/office/drawing/2014/main" id="{A64F78B7-3701-4484-B8A4-FF4AE60F601C}"/>
              </a:ext>
            </a:extLst>
          </p:cNvPr>
          <p:cNvSpPr txBox="1"/>
          <p:nvPr/>
        </p:nvSpPr>
        <p:spPr>
          <a:xfrm>
            <a:off x="5006148" y="3234419"/>
            <a:ext cx="4061012" cy="1123384"/>
          </a:xfrm>
          <a:prstGeom prst="rect">
            <a:avLst/>
          </a:prstGeom>
          <a:noFill/>
        </p:spPr>
        <p:txBody>
          <a:bodyPr wrap="square" rtlCol="0">
            <a:spAutoFit/>
          </a:bodyPr>
          <a:lstStyle/>
          <a:p>
            <a:pPr marL="0" indent="0" algn="ctr">
              <a:buNone/>
            </a:pPr>
            <a:r>
              <a:rPr lang="en-GB" sz="1200" b="1" i="0" u="none" strike="noStrike" baseline="0" dirty="0">
                <a:latin typeface="Arial" panose="020B0604020202020204" pitchFamily="34" charset="0"/>
              </a:rPr>
              <a:t>Incomplete Referrals </a:t>
            </a:r>
            <a:endParaRPr lang="en-GB" sz="1200" b="0" i="0" u="none" strike="noStrike" baseline="0" dirty="0">
              <a:latin typeface="Arial" panose="020B0604020202020204" pitchFamily="34" charset="0"/>
            </a:endParaRPr>
          </a:p>
          <a:p>
            <a:pPr algn="ctr"/>
            <a:r>
              <a:rPr lang="en-GB" sz="1100" b="0" i="0" u="none" strike="noStrike" baseline="0" dirty="0">
                <a:latin typeface="Arial" panose="020B0604020202020204" pitchFamily="34" charset="0"/>
              </a:rPr>
              <a:t>These are UBRNs created in the Practice clinical system, that have not gone across to NHS e-Referral for some reason. Either the process has not been completed, or the patient’s record has not been saved. Incomplete referrals will show on the Incomplete box (as shown above).</a:t>
            </a:r>
            <a:endParaRPr lang="en-GB" dirty="0"/>
          </a:p>
        </p:txBody>
      </p:sp>
      <p:sp>
        <p:nvSpPr>
          <p:cNvPr id="8" name="TextBox 7">
            <a:extLst>
              <a:ext uri="{FF2B5EF4-FFF2-40B4-BE49-F238E27FC236}">
                <a16:creationId xmlns:a16="http://schemas.microsoft.com/office/drawing/2014/main" id="{904E0746-D4BE-4D08-A1D8-D38119AE37C6}"/>
              </a:ext>
            </a:extLst>
          </p:cNvPr>
          <p:cNvSpPr txBox="1"/>
          <p:nvPr/>
        </p:nvSpPr>
        <p:spPr>
          <a:xfrm>
            <a:off x="53788" y="3234419"/>
            <a:ext cx="4671893" cy="1585049"/>
          </a:xfrm>
          <a:prstGeom prst="rect">
            <a:avLst/>
          </a:prstGeom>
          <a:noFill/>
        </p:spPr>
        <p:txBody>
          <a:bodyPr wrap="square" rtlCol="0">
            <a:spAutoFit/>
          </a:bodyPr>
          <a:lstStyle/>
          <a:p>
            <a:pPr marL="0" indent="0" algn="ctr">
              <a:buNone/>
            </a:pPr>
            <a:r>
              <a:rPr lang="en-GB" sz="1200" b="1" i="0" u="none" strike="noStrike" baseline="0" dirty="0">
                <a:latin typeface="Arial" panose="020B0604020202020204" pitchFamily="34" charset="0"/>
              </a:rPr>
              <a:t>What will happen once the incomplete UBRN has been processed? </a:t>
            </a:r>
            <a:endParaRPr lang="en-GB" sz="1200" b="0" i="0" u="none" strike="noStrike" baseline="0" dirty="0">
              <a:latin typeface="Arial" panose="020B0604020202020204" pitchFamily="34" charset="0"/>
            </a:endParaRPr>
          </a:p>
          <a:p>
            <a:pPr algn="ctr"/>
            <a:r>
              <a:rPr lang="en-GB" sz="1100" b="0" i="0" u="none" strike="noStrike" baseline="0" dirty="0">
                <a:latin typeface="Arial" panose="020B0604020202020204" pitchFamily="34" charset="0"/>
              </a:rPr>
              <a:t>If the incomplete UBRN is converted into an appointment/advice request, the UBRN will be removed from the </a:t>
            </a:r>
            <a:r>
              <a:rPr lang="en-GB" sz="1100" dirty="0">
                <a:latin typeface="Arial" panose="020B0604020202020204" pitchFamily="34" charset="0"/>
              </a:rPr>
              <a:t>Incomplete</a:t>
            </a:r>
            <a:r>
              <a:rPr lang="en-GB" sz="1100" b="0" i="0" u="none" strike="noStrike" baseline="0" dirty="0">
                <a:latin typeface="Arial" panose="020B0604020202020204" pitchFamily="34" charset="0"/>
              </a:rPr>
              <a:t> worklist. </a:t>
            </a:r>
          </a:p>
          <a:p>
            <a:pPr algn="ctr"/>
            <a:r>
              <a:rPr lang="en-GB" sz="1100" b="0" i="0" u="none" strike="noStrike" baseline="0" dirty="0">
                <a:latin typeface="Arial" panose="020B0604020202020204" pitchFamily="34" charset="0"/>
              </a:rPr>
              <a:t>If the incomplete UBRN is cancelled, the UBRN will be removed from the </a:t>
            </a:r>
            <a:r>
              <a:rPr lang="en-GB" sz="1100" dirty="0">
                <a:latin typeface="Arial" panose="020B0604020202020204" pitchFamily="34" charset="0"/>
              </a:rPr>
              <a:t>Incomplete</a:t>
            </a:r>
            <a:r>
              <a:rPr lang="en-GB" sz="1100" b="0" i="0" u="none" strike="noStrike" baseline="0" dirty="0">
                <a:latin typeface="Arial" panose="020B0604020202020204" pitchFamily="34" charset="0"/>
              </a:rPr>
              <a:t> worklist and will be displayed on the Enquiries tab under Cancelled UBRN Enquiry, with the option to view the referral history. </a:t>
            </a:r>
            <a:endParaRPr lang="en-GB" sz="1100" dirty="0"/>
          </a:p>
          <a:p>
            <a:endParaRPr lang="en-GB" dirty="0"/>
          </a:p>
        </p:txBody>
      </p:sp>
      <p:sp>
        <p:nvSpPr>
          <p:cNvPr id="9" name="Flowchart: Alternate Process 8">
            <a:extLst>
              <a:ext uri="{FF2B5EF4-FFF2-40B4-BE49-F238E27FC236}">
                <a16:creationId xmlns:a16="http://schemas.microsoft.com/office/drawing/2014/main" id="{C28F4AB5-0CBF-43E1-9061-3AAF85B305B5}"/>
              </a:ext>
            </a:extLst>
          </p:cNvPr>
          <p:cNvSpPr/>
          <p:nvPr/>
        </p:nvSpPr>
        <p:spPr>
          <a:xfrm>
            <a:off x="6554480" y="637181"/>
            <a:ext cx="2397419" cy="673864"/>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0" i="0" u="none" strike="noStrike" baseline="0" dirty="0">
                <a:latin typeface="Arial" panose="020B0604020202020204" pitchFamily="34" charset="0"/>
              </a:rPr>
              <a:t>REMINDER: 2WW Proformas should be attached on the same day the UBRN is created.</a:t>
            </a:r>
            <a:endParaRPr lang="en-GB" dirty="0"/>
          </a:p>
        </p:txBody>
      </p:sp>
      <p:pic>
        <p:nvPicPr>
          <p:cNvPr id="10" name="Picture 9">
            <a:extLst>
              <a:ext uri="{FF2B5EF4-FFF2-40B4-BE49-F238E27FC236}">
                <a16:creationId xmlns:a16="http://schemas.microsoft.com/office/drawing/2014/main" id="{ABEF140A-C799-4384-A545-5F8E1F473BEE}"/>
              </a:ext>
            </a:extLst>
          </p:cNvPr>
          <p:cNvPicPr>
            <a:picLocks noChangeAspect="1"/>
          </p:cNvPicPr>
          <p:nvPr/>
        </p:nvPicPr>
        <p:blipFill>
          <a:blip r:embed="rId2"/>
          <a:stretch>
            <a:fillRect/>
          </a:stretch>
        </p:blipFill>
        <p:spPr>
          <a:xfrm>
            <a:off x="1934914" y="1381991"/>
            <a:ext cx="6142467" cy="1162001"/>
          </a:xfrm>
          <a:prstGeom prst="rect">
            <a:avLst/>
          </a:prstGeom>
        </p:spPr>
      </p:pic>
    </p:spTree>
    <p:extLst>
      <p:ext uri="{BB962C8B-B14F-4D97-AF65-F5344CB8AC3E}">
        <p14:creationId xmlns:p14="http://schemas.microsoft.com/office/powerpoint/2010/main" val="309118496"/>
      </p:ext>
    </p:extLst>
  </p:cSld>
  <p:clrMapOvr>
    <a:masterClrMapping/>
  </p:clrMapOvr>
</p:sld>
</file>

<file path=ppt/theme/theme1.xml><?xml version="1.0" encoding="utf-8"?>
<a:theme xmlns:a="http://schemas.openxmlformats.org/drawingml/2006/main" name="Blank">
  <a:themeElements>
    <a:clrScheme name="NHS Devon CCG">
      <a:dk1>
        <a:sysClr val="windowText" lastClr="000000"/>
      </a:dk1>
      <a:lt1>
        <a:sysClr val="window" lastClr="FFFFFF"/>
      </a:lt1>
      <a:dk2>
        <a:srgbClr val="003087"/>
      </a:dk2>
      <a:lt2>
        <a:srgbClr val="425563"/>
      </a:lt2>
      <a:accent1>
        <a:srgbClr val="005EB8"/>
      </a:accent1>
      <a:accent2>
        <a:srgbClr val="003087"/>
      </a:accent2>
      <a:accent3>
        <a:srgbClr val="009639"/>
      </a:accent3>
      <a:accent4>
        <a:srgbClr val="41B6E6"/>
      </a:accent4>
      <a:accent5>
        <a:srgbClr val="AE2573"/>
      </a:accent5>
      <a:accent6>
        <a:srgbClr val="ED8B00"/>
      </a:accent6>
      <a:hlink>
        <a:srgbClr val="003087"/>
      </a:hlink>
      <a:folHlink>
        <a:srgbClr val="AE2573"/>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01CE22B68AE8F4CB08DAE907B8EF278" ma:contentTypeVersion="2" ma:contentTypeDescription="Create a new document." ma:contentTypeScope="" ma:versionID="b9960da7db44760a215aef9ba2cdedc1">
  <xsd:schema xmlns:xsd="http://www.w3.org/2001/XMLSchema" xmlns:xs="http://www.w3.org/2001/XMLSchema" xmlns:p="http://schemas.microsoft.com/office/2006/metadata/properties" xmlns:ns2="7c124a28-eb0d-47cb-b960-f8f14d061eba" targetNamespace="http://schemas.microsoft.com/office/2006/metadata/properties" ma:root="true" ma:fieldsID="7ae79d870fac47d2e169513dba10fae4" ns2:_="">
    <xsd:import namespace="7c124a28-eb0d-47cb-b960-f8f14d061eba"/>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c124a28-eb0d-47cb-b960-f8f14d061eb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CABB793-A76B-40F0-8CC5-525DC1A98580}">
  <ds:schemaRefs>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7c124a28-eb0d-47cb-b960-f8f14d061eba"/>
    <ds:schemaRef ds:uri="http://schemas.microsoft.com/office/2006/documentManagement/types"/>
    <ds:schemaRef ds:uri="http://www.w3.org/XML/1998/namespace"/>
  </ds:schemaRefs>
</ds:datastoreItem>
</file>

<file path=customXml/itemProps2.xml><?xml version="1.0" encoding="utf-8"?>
<ds:datastoreItem xmlns:ds="http://schemas.openxmlformats.org/officeDocument/2006/customXml" ds:itemID="{0FB0D4F3-44FF-4C8A-886C-D50DD19094A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c124a28-eb0d-47cb-b960-f8f14d061eb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AC7963A-33FD-4D4B-9702-49191448E98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611</TotalTime>
  <Words>241</Words>
  <Application>Microsoft Office PowerPoint</Application>
  <PresentationFormat>On-screen Show (16:9)</PresentationFormat>
  <Paragraphs>21</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Wingdings</vt:lpstr>
      <vt:lpstr>Blank</vt:lpstr>
      <vt:lpstr>How to…. Complete Outstanding Referrals</vt:lpstr>
    </vt:vector>
  </TitlesOfParts>
  <Company>Delt Shared Services 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Sam Cush</dc:creator>
  <cp:lastModifiedBy>Natalie Burnside</cp:lastModifiedBy>
  <cp:revision>50</cp:revision>
  <dcterms:created xsi:type="dcterms:W3CDTF">2019-03-14T13:36:42Z</dcterms:created>
  <dcterms:modified xsi:type="dcterms:W3CDTF">2022-02-01T11:10:55Z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0x010100701CE22B68AE8F4CB08DAE907B8EF278</vt:lpwstr>
  </property>
</Properties>
</file>